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Lst>
  <p:notesMasterIdLst>
    <p:notesMasterId r:id="rId28"/>
  </p:notesMasterIdLst>
  <p:sldIdLst>
    <p:sldId id="321" r:id="rId2"/>
    <p:sldId id="406" r:id="rId3"/>
    <p:sldId id="408" r:id="rId4"/>
    <p:sldId id="404" r:id="rId5"/>
    <p:sldId id="409" r:id="rId6"/>
    <p:sldId id="412" r:id="rId7"/>
    <p:sldId id="407" r:id="rId8"/>
    <p:sldId id="405" r:id="rId9"/>
    <p:sldId id="410" r:id="rId10"/>
    <p:sldId id="380" r:id="rId11"/>
    <p:sldId id="354" r:id="rId12"/>
    <p:sldId id="401" r:id="rId13"/>
    <p:sldId id="403" r:id="rId14"/>
    <p:sldId id="402" r:id="rId15"/>
    <p:sldId id="413" r:id="rId16"/>
    <p:sldId id="411" r:id="rId17"/>
    <p:sldId id="395" r:id="rId18"/>
    <p:sldId id="416" r:id="rId19"/>
    <p:sldId id="392" r:id="rId20"/>
    <p:sldId id="431" r:id="rId21"/>
    <p:sldId id="382" r:id="rId22"/>
    <p:sldId id="400" r:id="rId23"/>
    <p:sldId id="429" r:id="rId24"/>
    <p:sldId id="430" r:id="rId25"/>
    <p:sldId id="415" r:id="rId26"/>
    <p:sldId id="371"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27F"/>
    <a:srgbClr val="006666"/>
    <a:srgbClr val="0033CC"/>
    <a:srgbClr val="3333FF"/>
    <a:srgbClr val="663300"/>
    <a:srgbClr val="996600"/>
    <a:srgbClr val="744F26"/>
    <a:srgbClr val="D3AD8D"/>
    <a:srgbClr val="DFB00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9" autoAdjust="0"/>
    <p:restoredTop sz="94660"/>
  </p:normalViewPr>
  <p:slideViewPr>
    <p:cSldViewPr>
      <p:cViewPr>
        <p:scale>
          <a:sx n="60" d="100"/>
          <a:sy n="60" d="100"/>
        </p:scale>
        <p:origin x="660" y="810"/>
      </p:cViewPr>
      <p:guideLst>
        <p:guide orient="horz" pos="2160"/>
        <p:guide pos="3840"/>
      </p:guideLst>
    </p:cSldViewPr>
  </p:slideViewPr>
  <p:notesTextViewPr>
    <p:cViewPr>
      <p:scale>
        <a:sx n="100" d="100"/>
        <a:sy n="100" d="100"/>
      </p:scale>
      <p:origin x="0" y="0"/>
    </p:cViewPr>
  </p:notesTextViewPr>
  <p:notesViewPr>
    <p:cSldViewPr>
      <p:cViewPr>
        <p:scale>
          <a:sx n="100" d="100"/>
          <a:sy n="100" d="100"/>
        </p:scale>
        <p:origin x="1548" y="-54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F6F8F5-0F1E-4609-BC80-D160368264F1}" type="datetimeFigureOut">
              <a:rPr lang="en-US" smtClean="0"/>
              <a:t>7/28/2021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6123C48C-F66C-4D89-B42C-507035B4BBA1}" type="slidenum">
              <a:rPr lang="en-US" smtClean="0"/>
              <a:t>‹#›</a:t>
            </a:fld>
            <a:endParaRPr lang="en-US"/>
          </a:p>
        </p:txBody>
      </p:sp>
    </p:spTree>
    <p:extLst>
      <p:ext uri="{BB962C8B-B14F-4D97-AF65-F5344CB8AC3E}">
        <p14:creationId xmlns:p14="http://schemas.microsoft.com/office/powerpoint/2010/main" val="71464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092325"/>
            <a:ext cx="6197600" cy="3486150"/>
          </a:xfrm>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E40621BB-47D5-4B55-889C-E6490042C687}" type="slidenum">
              <a:rPr lang="en-US" smtClean="0"/>
              <a:t>1</a:t>
            </a:fld>
            <a:endParaRPr lang="en-US" dirty="0"/>
          </a:p>
        </p:txBody>
      </p:sp>
    </p:spTree>
    <p:extLst>
      <p:ext uri="{BB962C8B-B14F-4D97-AF65-F5344CB8AC3E}">
        <p14:creationId xmlns:p14="http://schemas.microsoft.com/office/powerpoint/2010/main" val="53799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14D399-637B-41CD-926A-D15C351F1EAD}"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323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E67237-2D26-4054-AB8A-EC1216F55436}"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93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E4318-1145-45AC-BFC3-038DAB6AB251}"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9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37A30-578E-4A2B-B8DD-F8FCB4105EAE}"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9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B8631-38F3-4BCA-A81C-A42A489B5EF8}"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80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AF44D-56C9-43F6-B400-C19595EAC6C8}"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416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1EACC7-FECE-4822-A5D4-000E4BE1BE07}" type="datetime1">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624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E5BB8B-B7B0-40B5-B729-17CE1F2D0397}" type="datetime1">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6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A8C25-BBEB-46C6-903F-B2904A45EF13}" type="datetime1">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97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355209-F316-4819-B317-C0614A2983AB}"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29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6F0BE5-19FB-4B79-965C-2799FE4F703E}"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092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C2ED7-CD1F-4231-BA3D-D59E3301A5C3}" type="datetime1">
              <a:rPr lang="en-US" smtClean="0"/>
              <a:t>7/28/2021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01391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www.mondaycampaigns.org/meatless-monday"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wellnys.goer.ny.gov/documents/wellness-resources/Try%20it%20Taste%20it%20Tally%20it%20Up%20Fruit%20and%20Vegetable%20Challenge%20Tally%20Sheet%202021.doc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ellnys.goer.ny.gov/" TargetMode="Externa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nyprojecthope.org/" TargetMode="External"/><Relationship Id="rId2" Type="http://schemas.openxmlformats.org/officeDocument/2006/relationships/hyperlink" Target="https://goer.ny.gov/find-eap-coordinator"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fruitsandveggies.org/" TargetMode="External"/><Relationship Id="rId2" Type="http://schemas.openxmlformats.org/officeDocument/2006/relationships/hyperlink" Target="https://wellnys.goer.ny.gov/"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usda.gov/"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4419600"/>
            <a:ext cx="12192000" cy="355496"/>
          </a:xfrm>
          <a:prstGeom prst="rect">
            <a:avLst/>
          </a:prstGeom>
          <a:solidFill>
            <a:srgbClr val="006666"/>
          </a:solidFill>
        </p:spPr>
        <p:txBody>
          <a:bodyPr wrap="square" rtlCol="0">
            <a:spAutoFit/>
          </a:bodyPr>
          <a:lstStyle/>
          <a:p>
            <a:endParaRPr lang="en-US" sz="1350" dirty="0"/>
          </a:p>
        </p:txBody>
      </p:sp>
      <p:sp>
        <p:nvSpPr>
          <p:cNvPr id="16" name="TextBox 15"/>
          <p:cNvSpPr txBox="1"/>
          <p:nvPr/>
        </p:nvSpPr>
        <p:spPr>
          <a:xfrm>
            <a:off x="0" y="4775096"/>
            <a:ext cx="12192000" cy="2159104"/>
          </a:xfrm>
          <a:prstGeom prst="rect">
            <a:avLst/>
          </a:prstGeom>
          <a:solidFill>
            <a:srgbClr val="002060"/>
          </a:solidFill>
        </p:spPr>
        <p:txBody>
          <a:bodyPr wrap="square" rtlCol="0">
            <a:spAutoFit/>
          </a:bodyPr>
          <a:lstStyle/>
          <a:p>
            <a:endParaRPr lang="en-US" sz="1350" dirty="0"/>
          </a:p>
        </p:txBody>
      </p:sp>
      <p:sp>
        <p:nvSpPr>
          <p:cNvPr id="7" name="TextBox 6"/>
          <p:cNvSpPr txBox="1"/>
          <p:nvPr/>
        </p:nvSpPr>
        <p:spPr>
          <a:xfrm>
            <a:off x="990600" y="2882153"/>
            <a:ext cx="10363200" cy="1323439"/>
          </a:xfrm>
          <a:prstGeom prst="rect">
            <a:avLst/>
          </a:prstGeom>
          <a:noFill/>
          <a:ln>
            <a:noFill/>
          </a:ln>
        </p:spPr>
        <p:txBody>
          <a:bodyPr wrap="square" rtlCol="0">
            <a:spAutoFit/>
          </a:bodyPr>
          <a:lstStyle/>
          <a:p>
            <a:r>
              <a:rPr lang="en-US" sz="4000" b="1" dirty="0"/>
              <a:t>Try It, Taste It, Tally It Up: </a:t>
            </a:r>
          </a:p>
          <a:p>
            <a:r>
              <a:rPr lang="en-US" sz="4000" b="1" dirty="0"/>
              <a:t>Fruit and Vegetable Challenge</a:t>
            </a:r>
            <a:endParaRPr lang="en-US" sz="4000" dirty="0"/>
          </a:p>
        </p:txBody>
      </p:sp>
      <p:pic>
        <p:nvPicPr>
          <p:cNvPr id="9" name="Picture 8" descr="G:\Logos - IT\2015_New_Branding\EAP_work_samples\Eap_Revised_3_Line_Sans_Opportunity.jpg">
            <a:extLst>
              <a:ext uri="{FF2B5EF4-FFF2-40B4-BE49-F238E27FC236}">
                <a16:creationId xmlns:a16="http://schemas.microsoft.com/office/drawing/2014/main" id="{8EC3B3AC-7109-4ED7-9FBF-EDCC913D6DF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918" y="713305"/>
            <a:ext cx="3857882" cy="1470418"/>
          </a:xfrm>
          <a:prstGeom prst="rect">
            <a:avLst/>
          </a:prstGeom>
          <a:noFill/>
          <a:ln>
            <a:noFill/>
          </a:ln>
        </p:spPr>
      </p:pic>
      <p:sp>
        <p:nvSpPr>
          <p:cNvPr id="2" name="TextBox 1">
            <a:extLst>
              <a:ext uri="{FF2B5EF4-FFF2-40B4-BE49-F238E27FC236}">
                <a16:creationId xmlns:a16="http://schemas.microsoft.com/office/drawing/2014/main" id="{A088D346-8D01-44AA-917B-A258EA900A79}"/>
              </a:ext>
            </a:extLst>
          </p:cNvPr>
          <p:cNvSpPr txBox="1"/>
          <p:nvPr/>
        </p:nvSpPr>
        <p:spPr>
          <a:xfrm flipH="1">
            <a:off x="7315200" y="5486973"/>
            <a:ext cx="3200400" cy="707886"/>
          </a:xfrm>
          <a:prstGeom prst="rect">
            <a:avLst/>
          </a:prstGeom>
          <a:noFill/>
        </p:spPr>
        <p:txBody>
          <a:bodyPr wrap="square" rtlCol="0">
            <a:spAutoFit/>
          </a:bodyPr>
          <a:lstStyle/>
          <a:p>
            <a:r>
              <a:rPr lang="en-US" sz="2000" i="1" dirty="0">
                <a:solidFill>
                  <a:schemeClr val="bg1"/>
                </a:solidFill>
              </a:rPr>
              <a:t>Linda Carignan-Everts</a:t>
            </a:r>
          </a:p>
          <a:p>
            <a:r>
              <a:rPr lang="en-US" sz="2000" i="1" dirty="0">
                <a:solidFill>
                  <a:schemeClr val="bg1"/>
                </a:solidFill>
              </a:rPr>
              <a:t>EAP Wellness Coordinator</a:t>
            </a:r>
          </a:p>
        </p:txBody>
      </p:sp>
    </p:spTree>
    <p:extLst>
      <p:ext uri="{BB962C8B-B14F-4D97-AF65-F5344CB8AC3E}">
        <p14:creationId xmlns:p14="http://schemas.microsoft.com/office/powerpoint/2010/main" val="225921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AADD19E-E9E6-44E1-BED9-D3AE06A364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0" r="8994"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67A8FE9-EFFC-42A7-9B6B-A6D8296666D3}"/>
              </a:ext>
            </a:extLst>
          </p:cNvPr>
          <p:cNvSpPr>
            <a:spLocks noGrp="1"/>
          </p:cNvSpPr>
          <p:nvPr>
            <p:ph type="title"/>
          </p:nvPr>
        </p:nvSpPr>
        <p:spPr>
          <a:xfrm>
            <a:off x="371094" y="1161288"/>
            <a:ext cx="3438144" cy="1124712"/>
          </a:xfrm>
        </p:spPr>
        <p:txBody>
          <a:bodyPr anchor="b">
            <a:normAutofit/>
          </a:bodyPr>
          <a:lstStyle/>
          <a:p>
            <a:r>
              <a:rPr lang="en-US" sz="2800" b="1">
                <a:latin typeface="Arial" panose="020B0604020202020204" pitchFamily="34" charset="0"/>
                <a:cs typeface="Arial" panose="020B0604020202020204" pitchFamily="34" charset="0"/>
              </a:rPr>
              <a:t>Grilling</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5239521-EE88-4EC9-99F3-6F0CF6BFFEDA}"/>
              </a:ext>
            </a:extLst>
          </p:cNvPr>
          <p:cNvSpPr>
            <a:spLocks noGrp="1"/>
          </p:cNvSpPr>
          <p:nvPr>
            <p:ph idx="1"/>
          </p:nvPr>
        </p:nvSpPr>
        <p:spPr>
          <a:xfrm>
            <a:off x="371094" y="2718054"/>
            <a:ext cx="3438906" cy="3207258"/>
          </a:xfrm>
        </p:spPr>
        <p:txBody>
          <a:bodyPr anchor="t">
            <a:normAutofit/>
          </a:bodyPr>
          <a:lstStyle/>
          <a:p>
            <a:pPr marL="0" indent="0">
              <a:buNone/>
            </a:pPr>
            <a:r>
              <a:rPr lang="en-US" sz="3200" b="1" dirty="0"/>
              <a:t>Fruit Kabobs  </a:t>
            </a:r>
            <a:r>
              <a:rPr lang="en-US" sz="2400" dirty="0"/>
              <a:t>pineapple, watermelon, kiwi, strawberries, banana, nectarines</a:t>
            </a:r>
          </a:p>
          <a:p>
            <a:endParaRPr lang="en-US" sz="1700" dirty="0"/>
          </a:p>
        </p:txBody>
      </p:sp>
      <p:sp>
        <p:nvSpPr>
          <p:cNvPr id="2" name="Slide Number Placeholder 1">
            <a:extLst>
              <a:ext uri="{FF2B5EF4-FFF2-40B4-BE49-F238E27FC236}">
                <a16:creationId xmlns:a16="http://schemas.microsoft.com/office/drawing/2014/main" id="{B9773939-2B2C-492B-82BA-C67D0344B4D9}"/>
              </a:ext>
            </a:extLst>
          </p:cNvPr>
          <p:cNvSpPr>
            <a:spLocks noGrp="1"/>
          </p:cNvSpPr>
          <p:nvPr>
            <p:ph type="sldNum" sz="quarter" idx="12"/>
          </p:nvPr>
        </p:nvSpPr>
        <p:spPr>
          <a:xfrm>
            <a:off x="9077706" y="6356350"/>
            <a:ext cx="2743200" cy="365125"/>
          </a:xfrm>
        </p:spPr>
        <p:txBody>
          <a:bodyPr>
            <a:normAutofit/>
          </a:bodyPr>
          <a:lstStyle/>
          <a:p>
            <a:pPr>
              <a:spcAft>
                <a:spcPts val="600"/>
              </a:spcAft>
            </a:pPr>
            <a:fld id="{B6F15528-21DE-4FAA-801E-634DDDAF4B2B}" type="slidenum">
              <a:rPr lang="en-US">
                <a:solidFill>
                  <a:schemeClr val="bg1"/>
                </a:solidFill>
              </a:rPr>
              <a:pPr>
                <a:spcAft>
                  <a:spcPts val="600"/>
                </a:spcAft>
              </a:pPr>
              <a:t>10</a:t>
            </a:fld>
            <a:endParaRPr lang="en-US">
              <a:solidFill>
                <a:schemeClr val="bg1"/>
              </a:solidFill>
            </a:endParaRPr>
          </a:p>
        </p:txBody>
      </p:sp>
      <p:sp>
        <p:nvSpPr>
          <p:cNvPr id="7" name="Title 3">
            <a:extLst>
              <a:ext uri="{FF2B5EF4-FFF2-40B4-BE49-F238E27FC236}">
                <a16:creationId xmlns:a16="http://schemas.microsoft.com/office/drawing/2014/main" id="{7A316B80-6A8D-418F-9551-C6150139CAC5}"/>
              </a:ext>
            </a:extLst>
          </p:cNvPr>
          <p:cNvSpPr txBox="1">
            <a:spLocks/>
          </p:cNvSpPr>
          <p:nvPr/>
        </p:nvSpPr>
        <p:spPr>
          <a:xfrm>
            <a:off x="1819440" y="730121"/>
            <a:ext cx="8338762" cy="116158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DD2F438-52F5-4109-AEF6-5E118ED29575}"/>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DC8D1E04-9175-4E0E-9489-EF17E0DA3C56}"/>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sp>
        <p:nvSpPr>
          <p:cNvPr id="13" name="Title 2">
            <a:extLst>
              <a:ext uri="{FF2B5EF4-FFF2-40B4-BE49-F238E27FC236}">
                <a16:creationId xmlns:a16="http://schemas.microsoft.com/office/drawing/2014/main" id="{065A69A8-312B-4C5C-8300-63293063AE90}"/>
              </a:ext>
            </a:extLst>
          </p:cNvPr>
          <p:cNvSpPr txBox="1">
            <a:spLocks/>
          </p:cNvSpPr>
          <p:nvPr/>
        </p:nvSpPr>
        <p:spPr>
          <a:xfrm>
            <a:off x="2301240" y="456837"/>
            <a:ext cx="73751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002060"/>
              </a:solidFill>
              <a:latin typeface="Arial" panose="020B0604020202020204" pitchFamily="34" charset="0"/>
              <a:cs typeface="Arial" panose="020B0604020202020204" pitchFamily="34" charset="0"/>
            </a:endParaRPr>
          </a:p>
        </p:txBody>
      </p:sp>
      <p:pic>
        <p:nvPicPr>
          <p:cNvPr id="15" name="Picture 14" descr="G:\Logos - IT\2015_New_Branding\EAP_work_samples\Eap_Revised_3_Line_Sans_Opportunity.jpg">
            <a:extLst>
              <a:ext uri="{FF2B5EF4-FFF2-40B4-BE49-F238E27FC236}">
                <a16:creationId xmlns:a16="http://schemas.microsoft.com/office/drawing/2014/main" id="{F6FAF611-B719-45BC-BDA2-1A3672DBDA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4056815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D4739CA-5251-45BB-94FF-54B8EB94F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9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06A117C-25FF-4CDA-A6A6-C2DB6FB10F68}"/>
              </a:ext>
            </a:extLst>
          </p:cNvPr>
          <p:cNvSpPr>
            <a:spLocks noGrp="1"/>
          </p:cNvSpPr>
          <p:nvPr>
            <p:ph type="title"/>
          </p:nvPr>
        </p:nvSpPr>
        <p:spPr>
          <a:xfrm>
            <a:off x="838200" y="365125"/>
            <a:ext cx="3822189" cy="1899912"/>
          </a:xfrm>
        </p:spPr>
        <p:txBody>
          <a:bodyPr>
            <a:normAutofit/>
          </a:bodyPr>
          <a:lstStyle/>
          <a:p>
            <a:r>
              <a:rPr lang="en-US" sz="4000" b="1">
                <a:latin typeface="Arial" panose="020B0604020202020204" pitchFamily="34" charset="0"/>
                <a:cs typeface="Arial" panose="020B0604020202020204" pitchFamily="34" charset="0"/>
              </a:rPr>
              <a:t>Grilling</a:t>
            </a:r>
          </a:p>
        </p:txBody>
      </p:sp>
      <p:sp>
        <p:nvSpPr>
          <p:cNvPr id="6" name="Content Placeholder 5">
            <a:extLst>
              <a:ext uri="{FF2B5EF4-FFF2-40B4-BE49-F238E27FC236}">
                <a16:creationId xmlns:a16="http://schemas.microsoft.com/office/drawing/2014/main" id="{EF8FA100-F3B5-43A9-8DBF-CDD56FDAC1F9}"/>
              </a:ext>
            </a:extLst>
          </p:cNvPr>
          <p:cNvSpPr>
            <a:spLocks noGrp="1"/>
          </p:cNvSpPr>
          <p:nvPr>
            <p:ph idx="1"/>
          </p:nvPr>
        </p:nvSpPr>
        <p:spPr>
          <a:xfrm>
            <a:off x="838200" y="2434201"/>
            <a:ext cx="3822189" cy="3742762"/>
          </a:xfrm>
        </p:spPr>
        <p:txBody>
          <a:bodyPr>
            <a:normAutofit/>
          </a:bodyPr>
          <a:lstStyle/>
          <a:p>
            <a:pPr marL="0" indent="0">
              <a:buNone/>
            </a:pPr>
            <a:r>
              <a:rPr lang="en-US" sz="3200" b="1" dirty="0"/>
              <a:t>Grilled Watermelon and Italian Sausage Kabobs</a:t>
            </a:r>
          </a:p>
          <a:p>
            <a:endParaRPr lang="en-US" sz="2000" dirty="0"/>
          </a:p>
        </p:txBody>
      </p:sp>
      <p:sp>
        <p:nvSpPr>
          <p:cNvPr id="2" name="Slide Number Placeholder 1">
            <a:extLst>
              <a:ext uri="{FF2B5EF4-FFF2-40B4-BE49-F238E27FC236}">
                <a16:creationId xmlns:a16="http://schemas.microsoft.com/office/drawing/2014/main" id="{B9773939-2B2C-492B-82BA-C67D0344B4D9}"/>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11</a:t>
            </a:fld>
            <a:endParaRPr lang="en-US">
              <a:solidFill>
                <a:srgbClr val="FFFFFF"/>
              </a:solidFill>
            </a:endParaRPr>
          </a:p>
        </p:txBody>
      </p:sp>
      <p:sp>
        <p:nvSpPr>
          <p:cNvPr id="7" name="Title 3">
            <a:extLst>
              <a:ext uri="{FF2B5EF4-FFF2-40B4-BE49-F238E27FC236}">
                <a16:creationId xmlns:a16="http://schemas.microsoft.com/office/drawing/2014/main" id="{7A316B80-6A8D-418F-9551-C6150139CAC5}"/>
              </a:ext>
            </a:extLst>
          </p:cNvPr>
          <p:cNvSpPr txBox="1">
            <a:spLocks/>
          </p:cNvSpPr>
          <p:nvPr/>
        </p:nvSpPr>
        <p:spPr>
          <a:xfrm>
            <a:off x="1740105" y="714183"/>
            <a:ext cx="8338762" cy="116158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Aft>
                <a:spcPts val="600"/>
              </a:spcAft>
            </a:pPr>
            <a:r>
              <a:rPr lang="en-US" sz="3200" b="1" dirty="0">
                <a:solidFill>
                  <a:srgbClr val="002060"/>
                </a:solidFill>
                <a:latin typeface="Arial" panose="020B0604020202020204" pitchFamily="34" charset="0"/>
                <a:cs typeface="Arial" panose="020B0604020202020204" pitchFamily="34" charset="0"/>
              </a:rPr>
              <a:t> </a:t>
            </a:r>
            <a:endParaRPr lang="en-US" sz="3200" b="1">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B79036B-BCDC-4F7F-A8BD-B34093C9B5A1}"/>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E2B889CE-06A0-478F-A67D-BB64297D7AD9}"/>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6" name="Picture 15" descr="G:\Logos - IT\2015_New_Branding\EAP_work_samples\Eap_Revised_3_Line_Sans_Opportunity.jpg">
            <a:extLst>
              <a:ext uri="{FF2B5EF4-FFF2-40B4-BE49-F238E27FC236}">
                <a16:creationId xmlns:a16="http://schemas.microsoft.com/office/drawing/2014/main" id="{3DC25653-5003-4418-BC6E-03EFD25606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538122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172D87B-3414-4904-956A-5AC6038304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48" b="850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38200" y="365125"/>
            <a:ext cx="3822189" cy="1899912"/>
          </a:xfrm>
        </p:spPr>
        <p:txBody>
          <a:bodyPr>
            <a:normAutofit/>
          </a:bodyPr>
          <a:lstStyle/>
          <a:p>
            <a:r>
              <a:rPr lang="en-US" sz="4000" b="1" dirty="0">
                <a:latin typeface="Arial" panose="020B0604020202020204" pitchFamily="34" charset="0"/>
                <a:cs typeface="Arial" panose="020B0604020202020204" pitchFamily="34" charset="0"/>
              </a:rPr>
              <a:t>Grilling</a:t>
            </a:r>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838200" y="2434201"/>
            <a:ext cx="3822189" cy="3742762"/>
          </a:xfrm>
        </p:spPr>
        <p:txBody>
          <a:bodyPr>
            <a:normAutofit/>
          </a:bodyPr>
          <a:lstStyle/>
          <a:p>
            <a:pPr marL="0" indent="0">
              <a:buNone/>
            </a:pPr>
            <a:r>
              <a:rPr lang="en-US" b="1" dirty="0"/>
              <a:t>Cherry and Pork Stewers and Cherry Rosemary Sauce</a:t>
            </a:r>
          </a:p>
          <a:p>
            <a:r>
              <a:rPr lang="en-US" sz="1800" dirty="0"/>
              <a:t>https://www.theproducemoms.com/2020/06/29/cherry-and-pork-skewers/</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12</a:t>
            </a:fld>
            <a:endParaRPr lang="en-US">
              <a:solidFill>
                <a:srgbClr val="FFFFFF"/>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3911414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EE2C4E97-000A-471F-B6A5-B98397A07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20"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38200" y="365125"/>
            <a:ext cx="3822189" cy="1899912"/>
          </a:xfrm>
        </p:spPr>
        <p:txBody>
          <a:bodyPr>
            <a:normAutofit/>
          </a:bodyPr>
          <a:lstStyle/>
          <a:p>
            <a:r>
              <a:rPr lang="en-US" sz="4000" b="1">
                <a:latin typeface="Arial" panose="020B0604020202020204" pitchFamily="34" charset="0"/>
                <a:cs typeface="Arial" panose="020B0604020202020204" pitchFamily="34" charset="0"/>
              </a:rPr>
              <a:t>Grilling</a:t>
            </a:r>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609600" y="2434201"/>
            <a:ext cx="4050789" cy="3742762"/>
          </a:xfrm>
        </p:spPr>
        <p:txBody>
          <a:bodyPr>
            <a:normAutofit/>
          </a:bodyPr>
          <a:lstStyle/>
          <a:p>
            <a:pPr marL="0" indent="0">
              <a:buNone/>
            </a:pPr>
            <a:r>
              <a:rPr lang="en-US" b="1" dirty="0"/>
              <a:t>Chicken and Lollipops Kabobs</a:t>
            </a:r>
          </a:p>
          <a:p>
            <a:r>
              <a:rPr lang="en-US" sz="1800" dirty="0"/>
              <a:t>https://www.theproducemoms.com/2018/05/09/chicken-and-lollipops-kabobs/</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13</a:t>
            </a:fld>
            <a:endParaRPr lang="en-US">
              <a:solidFill>
                <a:srgbClr val="FFFFFF"/>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152967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74">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4406846" y="3696269"/>
            <a:ext cx="6003980" cy="1325563"/>
          </a:xfrm>
        </p:spPr>
        <p:txBody>
          <a:bodyPr anchor="b">
            <a:normAutofit/>
          </a:bodyPr>
          <a:lstStyle/>
          <a:p>
            <a:r>
              <a:rPr lang="en-US" b="1" dirty="0">
                <a:latin typeface="Arial" panose="020B0604020202020204" pitchFamily="34" charset="0"/>
                <a:cs typeface="Arial" panose="020B0604020202020204" pitchFamily="34" charset="0"/>
              </a:rPr>
              <a:t>Fruit and Breakfast</a:t>
            </a:r>
          </a:p>
        </p:txBody>
      </p:sp>
      <p:pic>
        <p:nvPicPr>
          <p:cNvPr id="5124" name="Picture 4" descr="See the source image">
            <a:extLst>
              <a:ext uri="{FF2B5EF4-FFF2-40B4-BE49-F238E27FC236}">
                <a16:creationId xmlns:a16="http://schemas.microsoft.com/office/drawing/2014/main" id="{6B0AD74D-025F-4675-9B57-4C515A2257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8" r="16897" b="-2"/>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4406844" y="5021831"/>
            <a:ext cx="6946955" cy="1299943"/>
          </a:xfrm>
        </p:spPr>
        <p:txBody>
          <a:bodyPr>
            <a:noAutofit/>
          </a:bodyPr>
          <a:lstStyle/>
          <a:p>
            <a:r>
              <a:rPr lang="en-US" sz="3200" dirty="0"/>
              <a:t>In yogurt</a:t>
            </a:r>
          </a:p>
          <a:p>
            <a:r>
              <a:rPr lang="en-US" sz="3200" dirty="0"/>
              <a:t>On top of whole grain pancakes</a:t>
            </a:r>
          </a:p>
          <a:p>
            <a:r>
              <a:rPr lang="en-US" sz="3200" dirty="0"/>
              <a:t>In smoothies</a:t>
            </a:r>
          </a:p>
        </p:txBody>
      </p:sp>
      <p:pic>
        <p:nvPicPr>
          <p:cNvPr id="5126" name="Picture 6" descr="See the source image">
            <a:extLst>
              <a:ext uri="{FF2B5EF4-FFF2-40B4-BE49-F238E27FC236}">
                <a16:creationId xmlns:a16="http://schemas.microsoft.com/office/drawing/2014/main" id="{9A0ECE19-265A-4C28-AFBC-3FAC6A3296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8"/>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See the source image">
            <a:extLst>
              <a:ext uri="{FF2B5EF4-FFF2-40B4-BE49-F238E27FC236}">
                <a16:creationId xmlns:a16="http://schemas.microsoft.com/office/drawing/2014/main" id="{98498997-2AA4-4EDB-8B2C-4F080DCDDB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75" r="-3" b="14102"/>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smtClean="0"/>
              <a:pPr>
                <a:spcAft>
                  <a:spcPts val="600"/>
                </a:spcAft>
              </a:pPr>
              <a:t>14</a:t>
            </a:fld>
            <a:endParaRPr lang="en-US"/>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110512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44826" y="627800"/>
            <a:ext cx="10515600" cy="1325563"/>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Meatless Mondays</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August 2, 9, 16, 23, 30</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normAutofit/>
          </a:bodyPr>
          <a:lstStyle/>
          <a:p>
            <a:pPr algn="ctr">
              <a:spcAft>
                <a:spcPts val="600"/>
              </a:spcAft>
            </a:pPr>
            <a:fld id="{B6F15528-21DE-4FAA-801E-634DDDAF4B2B}" type="slidenum">
              <a:rPr lang="en-US" smtClean="0"/>
              <a:pPr algn="ctr">
                <a:spcAft>
                  <a:spcPts val="600"/>
                </a:spcAft>
              </a:pPr>
              <a:t>15</a:t>
            </a:fld>
            <a:endParaRPr lang="en-US" dirty="0"/>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pic>
        <p:nvPicPr>
          <p:cNvPr id="9" name="Content Placeholder 8">
            <a:extLst>
              <a:ext uri="{FF2B5EF4-FFF2-40B4-BE49-F238E27FC236}">
                <a16:creationId xmlns:a16="http://schemas.microsoft.com/office/drawing/2014/main" id="{1CFF9231-9609-4148-833E-DD1CFBE5EC3A}"/>
              </a:ext>
            </a:extLst>
          </p:cNvPr>
          <p:cNvPicPr>
            <a:picLocks noGrp="1"/>
          </p:cNvPicPr>
          <p:nvPr>
            <p:ph idx="1"/>
          </p:nvPr>
        </p:nvPicPr>
        <p:blipFill rotWithShape="1">
          <a:blip r:embed="rId3"/>
          <a:srcRect l="300" t="3638" b="10981"/>
          <a:stretch/>
        </p:blipFill>
        <p:spPr bwMode="auto">
          <a:xfrm>
            <a:off x="1410975" y="2651126"/>
            <a:ext cx="4952999" cy="4070349"/>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5D437E5-8B92-446F-BECB-C8EFEEAF0C8C}"/>
              </a:ext>
            </a:extLst>
          </p:cNvPr>
          <p:cNvPicPr/>
          <p:nvPr/>
        </p:nvPicPr>
        <p:blipFill rotWithShape="1">
          <a:blip r:embed="rId4"/>
          <a:srcRect l="14891" t="10287" r="14488" b="-5167"/>
          <a:stretch/>
        </p:blipFill>
        <p:spPr bwMode="auto">
          <a:xfrm>
            <a:off x="6555749" y="2713866"/>
            <a:ext cx="4386067" cy="4381544"/>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789F523C-92A1-4E1E-A12B-153C6B8D8032}"/>
              </a:ext>
            </a:extLst>
          </p:cNvPr>
          <p:cNvSpPr txBox="1"/>
          <p:nvPr/>
        </p:nvSpPr>
        <p:spPr>
          <a:xfrm>
            <a:off x="2514600" y="1806498"/>
            <a:ext cx="8305800" cy="461665"/>
          </a:xfrm>
          <a:prstGeom prst="rect">
            <a:avLst/>
          </a:prstGeom>
          <a:noFill/>
        </p:spPr>
        <p:txBody>
          <a:bodyPr wrap="square">
            <a:spAutoFit/>
          </a:bodyPr>
          <a:lstStyle/>
          <a:p>
            <a:r>
              <a:rPr lang="en-US" sz="2400" u="sng" dirty="0">
                <a:solidFill>
                  <a:srgbClr val="000000"/>
                </a:solidFill>
                <a:effectLst/>
                <a:latin typeface="Arial" panose="020B0604020202020204" pitchFamily="34" charset="0"/>
                <a:ea typeface="Calibri" panose="020F0502020204030204" pitchFamily="34" charset="0"/>
                <a:hlinkClick r:id="rId5"/>
              </a:rPr>
              <a:t>https://www.mondaycampaigns.org/meatless-monday</a:t>
            </a:r>
            <a:endParaRPr lang="en-US" sz="2400" dirty="0"/>
          </a:p>
        </p:txBody>
      </p:sp>
    </p:spTree>
    <p:extLst>
      <p:ext uri="{BB962C8B-B14F-4D97-AF65-F5344CB8AC3E}">
        <p14:creationId xmlns:p14="http://schemas.microsoft.com/office/powerpoint/2010/main" val="372947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152400" y="589999"/>
            <a:ext cx="11506200" cy="1100689"/>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Describe the texture of your favorite fruit or vegetable</a:t>
            </a:r>
          </a:p>
        </p:txBody>
      </p:sp>
      <p:sp>
        <p:nvSpPr>
          <p:cNvPr id="4" name="Content Placeholder 3">
            <a:extLst>
              <a:ext uri="{FF2B5EF4-FFF2-40B4-BE49-F238E27FC236}">
                <a16:creationId xmlns:a16="http://schemas.microsoft.com/office/drawing/2014/main" id="{2D3005F4-67A5-4E08-8E6C-F9ED57CFC1BF}"/>
              </a:ext>
            </a:extLst>
          </p:cNvPr>
          <p:cNvSpPr>
            <a:spLocks noGrp="1"/>
          </p:cNvSpPr>
          <p:nvPr>
            <p:ph sz="half" idx="1"/>
          </p:nvPr>
        </p:nvSpPr>
        <p:spPr>
          <a:xfrm>
            <a:off x="2822218" y="1690688"/>
            <a:ext cx="3807182" cy="4486275"/>
          </a:xfrm>
        </p:spPr>
        <p:txBody>
          <a:bodyPr/>
          <a:lstStyle/>
          <a:p>
            <a:r>
              <a:rPr lang="en-US" dirty="0">
                <a:latin typeface="Arial" panose="020B0604020202020204" pitchFamily="34" charset="0"/>
                <a:cs typeface="Arial" panose="020B0604020202020204" pitchFamily="34" charset="0"/>
              </a:rPr>
              <a:t>Juicy</a:t>
            </a:r>
          </a:p>
          <a:p>
            <a:r>
              <a:rPr lang="en-US" dirty="0">
                <a:latin typeface="Arial" panose="020B0604020202020204" pitchFamily="34" charset="0"/>
                <a:cs typeface="Arial" panose="020B0604020202020204" pitchFamily="34" charset="0"/>
              </a:rPr>
              <a:t>Crunchy</a:t>
            </a:r>
          </a:p>
          <a:p>
            <a:r>
              <a:rPr lang="en-US" dirty="0">
                <a:latin typeface="Arial" panose="020B0604020202020204" pitchFamily="34" charset="0"/>
                <a:cs typeface="Arial" panose="020B0604020202020204" pitchFamily="34" charset="0"/>
              </a:rPr>
              <a:t>Sweet</a:t>
            </a:r>
          </a:p>
          <a:p>
            <a:r>
              <a:rPr lang="en-US" dirty="0">
                <a:latin typeface="Arial" panose="020B0604020202020204" pitchFamily="34" charset="0"/>
                <a:cs typeface="Arial" panose="020B0604020202020204" pitchFamily="34" charset="0"/>
              </a:rPr>
              <a:t>Soft</a:t>
            </a:r>
          </a:p>
          <a:p>
            <a:r>
              <a:rPr lang="en-US" dirty="0">
                <a:latin typeface="Arial" panose="020B0604020202020204" pitchFamily="34" charset="0"/>
                <a:cs typeface="Arial" panose="020B0604020202020204" pitchFamily="34" charset="0"/>
              </a:rPr>
              <a:t>Cold</a:t>
            </a:r>
          </a:p>
          <a:p>
            <a:r>
              <a:rPr lang="en-US" dirty="0">
                <a:latin typeface="Arial" panose="020B0604020202020204" pitchFamily="34" charset="0"/>
                <a:cs typeface="Arial" panose="020B0604020202020204" pitchFamily="34" charset="0"/>
              </a:rPr>
              <a:t>Sour</a:t>
            </a:r>
          </a:p>
          <a:p>
            <a:r>
              <a:rPr lang="en-US" dirty="0">
                <a:latin typeface="Arial" panose="020B0604020202020204" pitchFamily="34" charset="0"/>
                <a:cs typeface="Arial" panose="020B0604020202020204" pitchFamily="34" charset="0"/>
              </a:rPr>
              <a:t>Spicey</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normAutofit/>
          </a:bodyPr>
          <a:lstStyle/>
          <a:p>
            <a:pPr algn="ctr">
              <a:spcAft>
                <a:spcPts val="600"/>
              </a:spcAft>
            </a:pPr>
            <a:fld id="{B6F15528-21DE-4FAA-801E-634DDDAF4B2B}" type="slidenum">
              <a:rPr lang="en-US" smtClean="0"/>
              <a:pPr algn="ctr">
                <a:spcAft>
                  <a:spcPts val="600"/>
                </a:spcAft>
              </a:pPr>
              <a:t>16</a:t>
            </a:fld>
            <a:endParaRPr lang="en-US" dirty="0"/>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pic>
        <p:nvPicPr>
          <p:cNvPr id="6150" name="Picture 6" descr="See the source image">
            <a:extLst>
              <a:ext uri="{FF2B5EF4-FFF2-40B4-BE49-F238E27FC236}">
                <a16:creationId xmlns:a16="http://schemas.microsoft.com/office/drawing/2014/main" id="{9A410159-C9BB-4133-BE81-156D5249B85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8362" y="1580293"/>
            <a:ext cx="2491143" cy="166076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ee the source image">
            <a:extLst>
              <a:ext uri="{FF2B5EF4-FFF2-40B4-BE49-F238E27FC236}">
                <a16:creationId xmlns:a16="http://schemas.microsoft.com/office/drawing/2014/main" id="{E3CDE691-570D-4B59-9D54-53EDC4C900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2850" y="1690688"/>
            <a:ext cx="2722067" cy="18206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ee the source image">
            <a:extLst>
              <a:ext uri="{FF2B5EF4-FFF2-40B4-BE49-F238E27FC236}">
                <a16:creationId xmlns:a16="http://schemas.microsoft.com/office/drawing/2014/main" id="{2C641E88-3027-4E8A-B3B9-C178E1607C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813" y="5211920"/>
            <a:ext cx="2123187" cy="132699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See the source image">
            <a:extLst>
              <a:ext uri="{FF2B5EF4-FFF2-40B4-BE49-F238E27FC236}">
                <a16:creationId xmlns:a16="http://schemas.microsoft.com/office/drawing/2014/main" id="{7A3D7DA4-FBB6-4A06-8C52-E3BBD80E9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2745" y="1257532"/>
            <a:ext cx="2195897" cy="219377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See the source image">
            <a:extLst>
              <a:ext uri="{FF2B5EF4-FFF2-40B4-BE49-F238E27FC236}">
                <a16:creationId xmlns:a16="http://schemas.microsoft.com/office/drawing/2014/main" id="{85D908EE-26E5-465A-B81F-D04C708B8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0972" y="3866795"/>
            <a:ext cx="2483285" cy="166076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ARCHAEOLOGY OF FRUITS &amp;amp; VEGETABLES - Green Apple - Chef&amp;#39;s Mandala">
            <a:extLst>
              <a:ext uri="{FF2B5EF4-FFF2-40B4-BE49-F238E27FC236}">
                <a16:creationId xmlns:a16="http://schemas.microsoft.com/office/drawing/2014/main" id="{788F8C14-EB3B-424C-B1C4-190C2C0C47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4297270"/>
            <a:ext cx="1873895" cy="1873895"/>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a:extLst>
              <a:ext uri="{FF2B5EF4-FFF2-40B4-BE49-F238E27FC236}">
                <a16:creationId xmlns:a16="http://schemas.microsoft.com/office/drawing/2014/main" id="{808E167C-FD88-450D-80CB-79AE06AA00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8503528" y="4186524"/>
            <a:ext cx="2557824" cy="19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73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See the source image">
            <a:extLst>
              <a:ext uri="{FF2B5EF4-FFF2-40B4-BE49-F238E27FC236}">
                <a16:creationId xmlns:a16="http://schemas.microsoft.com/office/drawing/2014/main" id="{94210930-C8D3-4038-87F8-7B4F09C56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1736C534-7F82-40B4-8368-89514182C9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 r="16890" b="3"/>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130" name="Picture 10" descr="See the source image">
            <a:extLst>
              <a:ext uri="{FF2B5EF4-FFF2-40B4-BE49-F238E27FC236}">
                <a16:creationId xmlns:a16="http://schemas.microsoft.com/office/drawing/2014/main" id="{4C347EF8-7C32-4F26-9BAF-7BB8D32D63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57" r="2366" b="-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1" name="Freeform: Shape 8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82">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448056" y="685800"/>
            <a:ext cx="2807208" cy="1325563"/>
          </a:xfrm>
        </p:spPr>
        <p:txBody>
          <a:bodyPr>
            <a:normAutofit/>
          </a:bodyPr>
          <a:lstStyle/>
          <a:p>
            <a:r>
              <a:rPr lang="en-US" sz="2800" b="1">
                <a:latin typeface="Arial" panose="020B0604020202020204" pitchFamily="34" charset="0"/>
                <a:cs typeface="Arial" panose="020B0604020202020204" pitchFamily="34" charset="0"/>
              </a:rPr>
              <a:t>August Fruit and Vegetable Challenge</a:t>
            </a:r>
          </a:p>
        </p:txBody>
      </p:sp>
      <p:sp>
        <p:nvSpPr>
          <p:cNvPr id="85" name="Rectangle 8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448056" y="2258568"/>
            <a:ext cx="2807208" cy="3922776"/>
          </a:xfrm>
        </p:spPr>
        <p:txBody>
          <a:bodyPr>
            <a:normAutofit/>
          </a:bodyPr>
          <a:lstStyle/>
          <a:p>
            <a:r>
              <a:rPr lang="en-US" sz="2000" dirty="0">
                <a:latin typeface="Arial" panose="020B0604020202020204" pitchFamily="34" charset="0"/>
                <a:cs typeface="Arial" panose="020B0604020202020204" pitchFamily="34" charset="0"/>
              </a:rPr>
              <a:t>Set a goal for August how many fruit and vegetables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Try it ….Taste it …Tally it Up </a:t>
            </a:r>
            <a:r>
              <a:rPr lang="en-US" sz="1700" dirty="0"/>
              <a:t>…</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9001658" y="6356350"/>
            <a:ext cx="2743200" cy="365125"/>
          </a:xfrm>
        </p:spPr>
        <p:txBody>
          <a:bodyPr>
            <a:normAutofit/>
          </a:bodyPr>
          <a:lstStyle/>
          <a:p>
            <a:pPr>
              <a:spcAft>
                <a:spcPts val="600"/>
              </a:spcAft>
            </a:pPr>
            <a:fld id="{B6F15528-21DE-4FAA-801E-634DDDAF4B2B}" type="slidenum">
              <a:rPr lang="en-US">
                <a:solidFill>
                  <a:schemeClr val="bg1"/>
                </a:solidFill>
              </a:rPr>
              <a:pPr>
                <a:spcAft>
                  <a:spcPts val="600"/>
                </a:spcAft>
              </a:pPr>
              <a:t>17</a:t>
            </a:fld>
            <a:endParaRPr lang="en-US">
              <a:solidFill>
                <a:schemeClr val="bg1"/>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1793478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17">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18">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2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 table&#10;&#10;Description automatically generated">
            <a:extLst>
              <a:ext uri="{FF2B5EF4-FFF2-40B4-BE49-F238E27FC236}">
                <a16:creationId xmlns:a16="http://schemas.microsoft.com/office/drawing/2014/main" id="{F90E0FED-238B-4D67-8BFB-DC661D99494C}"/>
              </a:ext>
            </a:extLst>
          </p:cNvPr>
          <p:cNvPicPr/>
          <p:nvPr/>
        </p:nvPicPr>
        <p:blipFill rotWithShape="1">
          <a:blip r:embed="rId2"/>
          <a:srcRect l="2397" t="16603" r="2792" b="4530"/>
          <a:stretch/>
        </p:blipFill>
        <p:spPr bwMode="auto">
          <a:xfrm>
            <a:off x="1747083" y="643467"/>
            <a:ext cx="8697833" cy="4690533"/>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805333" y="6356350"/>
            <a:ext cx="2743200" cy="365125"/>
          </a:xfrm>
        </p:spPr>
        <p:txBody>
          <a:bodyPr vert="horz" lIns="91440" tIns="45720" rIns="91440" bIns="45720" rtlCol="0">
            <a:normAutofit/>
          </a:bodyPr>
          <a:lstStyle/>
          <a:p>
            <a:pPr defTabSz="457200">
              <a:spcAft>
                <a:spcPts val="600"/>
              </a:spcAft>
            </a:pPr>
            <a:fld id="{B6F15528-21DE-4FAA-801E-634DDDAF4B2B}" type="slidenum">
              <a:rPr lang="en-US" smtClean="0"/>
              <a:pPr defTabSz="457200">
                <a:spcAft>
                  <a:spcPts val="600"/>
                </a:spcAft>
              </a:pPr>
              <a:t>18</a:t>
            </a:fld>
            <a:endParaRPr lang="en-US"/>
          </a:p>
        </p:txBody>
      </p:sp>
      <p:sp>
        <p:nvSpPr>
          <p:cNvPr id="5" name="TextBox 4"/>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6" name="TextBox 5"/>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1" name="Picture 10" descr="G:\Logos - IT\2015_New_Branding\EAP_work_samples\Eap_Revised_3_Line_Sans_Opportunity.jpg">
            <a:extLst>
              <a:ext uri="{FF2B5EF4-FFF2-40B4-BE49-F238E27FC236}">
                <a16:creationId xmlns:a16="http://schemas.microsoft.com/office/drawing/2014/main" id="{8CEEE036-7320-438F-AD32-32FF24A0F2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
        <p:nvSpPr>
          <p:cNvPr id="4" name="Rectangle 3">
            <a:extLst>
              <a:ext uri="{FF2B5EF4-FFF2-40B4-BE49-F238E27FC236}">
                <a16:creationId xmlns:a16="http://schemas.microsoft.com/office/drawing/2014/main" id="{245E1299-5BF3-4231-904E-513C8F37968C}"/>
              </a:ext>
            </a:extLst>
          </p:cNvPr>
          <p:cNvSpPr/>
          <p:nvPr/>
        </p:nvSpPr>
        <p:spPr>
          <a:xfrm rot="10800000" flipV="1">
            <a:off x="533398" y="5482452"/>
            <a:ext cx="11125202" cy="646331"/>
          </a:xfrm>
          <a:prstGeom prst="rect">
            <a:avLst/>
          </a:prstGeom>
        </p:spPr>
        <p:txBody>
          <a:bodyPr wrap="square">
            <a:spAutoFit/>
          </a:bodyPr>
          <a:lstStyle/>
          <a:p>
            <a:r>
              <a:rPr lang="en-US" dirty="0">
                <a:solidFill>
                  <a:srgbClr val="0000EE"/>
                </a:solidFill>
                <a:latin typeface="verdana" panose="020B0604030504040204" pitchFamily="34" charset="0"/>
                <a:hlinkClick r:id="rId4"/>
              </a:rPr>
              <a:t>https://wellnys.goer.ny.gov/documents/wellness-resources/Try it Taste it Tally it Up Fruit and Vegetable Challenge Tally Sheet 2021.docx</a:t>
            </a:r>
            <a:endParaRPr lang="en-US" dirty="0"/>
          </a:p>
        </p:txBody>
      </p:sp>
    </p:spTree>
    <p:extLst>
      <p:ext uri="{BB962C8B-B14F-4D97-AF65-F5344CB8AC3E}">
        <p14:creationId xmlns:p14="http://schemas.microsoft.com/office/powerpoint/2010/main" val="250275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E2FBB-7E5A-4480-A91A-F59411C3AD2D}"/>
              </a:ext>
            </a:extLst>
          </p:cNvPr>
          <p:cNvSpPr>
            <a:spLocks noGrp="1"/>
          </p:cNvSpPr>
          <p:nvPr>
            <p:ph type="sldNum" sz="quarter" idx="12"/>
          </p:nvPr>
        </p:nvSpPr>
        <p:spPr/>
        <p:txBody>
          <a:bodyPr/>
          <a:lstStyle/>
          <a:p>
            <a:pPr algn="ctr"/>
            <a:fld id="{B6F15528-21DE-4FAA-801E-634DDDAF4B2B}" type="slidenum">
              <a:rPr lang="en-US" smtClean="0"/>
              <a:pPr algn="ctr"/>
              <a:t>19</a:t>
            </a:fld>
            <a:endParaRPr lang="en-US" dirty="0"/>
          </a:p>
        </p:txBody>
      </p:sp>
      <p:sp>
        <p:nvSpPr>
          <p:cNvPr id="3" name="Title 2">
            <a:extLst>
              <a:ext uri="{FF2B5EF4-FFF2-40B4-BE49-F238E27FC236}">
                <a16:creationId xmlns:a16="http://schemas.microsoft.com/office/drawing/2014/main" id="{23CDBEA0-CC1A-4EDF-8F60-3BA4A4CA3E9E}"/>
              </a:ext>
            </a:extLst>
          </p:cNvPr>
          <p:cNvSpPr>
            <a:spLocks noGrp="1"/>
          </p:cNvSpPr>
          <p:nvPr>
            <p:ph type="title" idx="4294967295"/>
          </p:nvPr>
        </p:nvSpPr>
        <p:spPr>
          <a:xfrm>
            <a:off x="0" y="996950"/>
            <a:ext cx="10515600" cy="777875"/>
          </a:xfrm>
        </p:spPr>
        <p:txBody>
          <a:bodyPr>
            <a:normAutofit fontScale="90000"/>
          </a:bodyPr>
          <a:lstStyle/>
          <a:p>
            <a:br>
              <a:rPr lang="en-US" sz="4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dirty="0"/>
          </a:p>
        </p:txBody>
      </p:sp>
      <p:sp>
        <p:nvSpPr>
          <p:cNvPr id="7" name="Title 5">
            <a:extLst>
              <a:ext uri="{FF2B5EF4-FFF2-40B4-BE49-F238E27FC236}">
                <a16:creationId xmlns:a16="http://schemas.microsoft.com/office/drawing/2014/main" id="{F204CE0F-5080-4EE6-A247-77B4602FDCDD}"/>
              </a:ext>
            </a:extLst>
          </p:cNvPr>
          <p:cNvSpPr txBox="1">
            <a:spLocks/>
          </p:cNvSpPr>
          <p:nvPr/>
        </p:nvSpPr>
        <p:spPr>
          <a:xfrm>
            <a:off x="1905000" y="840156"/>
            <a:ext cx="8229600" cy="93971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0000"/>
              </a:lnSpc>
            </a:pP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69A40BA4-2771-4ED2-B8EB-DF11392A2308}"/>
              </a:ext>
            </a:extLst>
          </p:cNvPr>
          <p:cNvSpPr txBox="1">
            <a:spLocks/>
          </p:cNvSpPr>
          <p:nvPr/>
        </p:nvSpPr>
        <p:spPr>
          <a:xfrm>
            <a:off x="1981200" y="2748370"/>
            <a:ext cx="8229600" cy="16767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buNone/>
            </a:pPr>
            <a:endParaRPr lang="en-US" dirty="0"/>
          </a:p>
        </p:txBody>
      </p:sp>
      <p:sp>
        <p:nvSpPr>
          <p:cNvPr id="12" name="TextBox 11">
            <a:extLst>
              <a:ext uri="{FF2B5EF4-FFF2-40B4-BE49-F238E27FC236}">
                <a16:creationId xmlns:a16="http://schemas.microsoft.com/office/drawing/2014/main" id="{4995A799-1D26-4A36-8FD5-12EED720B410}"/>
              </a:ext>
            </a:extLst>
          </p:cNvPr>
          <p:cNvSpPr txBox="1"/>
          <p:nvPr/>
        </p:nvSpPr>
        <p:spPr>
          <a:xfrm>
            <a:off x="0" y="-19665"/>
            <a:ext cx="12215191" cy="215444"/>
          </a:xfrm>
          <a:prstGeom prst="rect">
            <a:avLst/>
          </a:prstGeom>
          <a:solidFill>
            <a:srgbClr val="006666"/>
          </a:solidFill>
        </p:spPr>
        <p:txBody>
          <a:bodyPr wrap="square" rtlCol="0">
            <a:spAutoFit/>
          </a:bodyPr>
          <a:lstStyle/>
          <a:p>
            <a:endParaRPr lang="en-US" sz="800" dirty="0"/>
          </a:p>
        </p:txBody>
      </p:sp>
      <p:pic>
        <p:nvPicPr>
          <p:cNvPr id="13" name="Picture 12" descr="G:\Logos - IT\2015_New_Branding\EAP_work_samples\Eap_Revised_3_Line_Sans_Opportunity.jpg">
            <a:extLst>
              <a:ext uri="{FF2B5EF4-FFF2-40B4-BE49-F238E27FC236}">
                <a16:creationId xmlns:a16="http://schemas.microsoft.com/office/drawing/2014/main" id="{50FC1C42-83FC-4348-8D4F-28DFD66451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
        <p:nvSpPr>
          <p:cNvPr id="10" name="TextBox 9">
            <a:extLst>
              <a:ext uri="{FF2B5EF4-FFF2-40B4-BE49-F238E27FC236}">
                <a16:creationId xmlns:a16="http://schemas.microsoft.com/office/drawing/2014/main" id="{8FD46B0A-7BC8-4665-9A0A-3D3331699DA6}"/>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5EFB9E07-EC7A-421D-B446-18F3CBA62146}"/>
              </a:ext>
            </a:extLst>
          </p:cNvPr>
          <p:cNvPicPr/>
          <p:nvPr/>
        </p:nvPicPr>
        <p:blipFill rotWithShape="1">
          <a:blip r:embed="rId3"/>
          <a:srcRect l="96" t="15095" r="5719"/>
          <a:stretch/>
        </p:blipFill>
        <p:spPr bwMode="auto">
          <a:xfrm>
            <a:off x="1895157" y="716597"/>
            <a:ext cx="8401685" cy="5822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181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640080" y="329184"/>
            <a:ext cx="6894576" cy="1783080"/>
          </a:xfrm>
        </p:spPr>
        <p:txBody>
          <a:bodyPr anchor="b">
            <a:normAutofit/>
          </a:bodyPr>
          <a:lstStyle/>
          <a:p>
            <a:r>
              <a:rPr lang="en-US" sz="3800" b="1">
                <a:latin typeface="Arial" panose="020B0604020202020204" pitchFamily="34" charset="0"/>
                <a:cs typeface="Arial" panose="020B0604020202020204" pitchFamily="34" charset="0"/>
              </a:rPr>
              <a:t>Make every bite count with</a:t>
            </a:r>
            <a:br>
              <a:rPr lang="en-US" sz="3800" b="1">
                <a:latin typeface="Arial" panose="020B0604020202020204" pitchFamily="34" charset="0"/>
                <a:cs typeface="Arial" panose="020B0604020202020204" pitchFamily="34" charset="0"/>
              </a:rPr>
            </a:br>
            <a:r>
              <a:rPr lang="en-US" sz="3800" b="1">
                <a:latin typeface="Arial" panose="020B0604020202020204" pitchFamily="34" charset="0"/>
                <a:cs typeface="Arial" panose="020B0604020202020204" pitchFamily="34" charset="0"/>
              </a:rPr>
              <a:t>the USDA Dietary Guidelines </a:t>
            </a:r>
          </a:p>
        </p:txBody>
      </p:sp>
      <p:sp>
        <p:nvSpPr>
          <p:cNvPr id="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640080" y="2706624"/>
            <a:ext cx="6894576" cy="3483864"/>
          </a:xfrm>
        </p:spPr>
        <p:txBody>
          <a:bodyPr>
            <a:normAutofit lnSpcReduction="10000"/>
          </a:bodyPr>
          <a:lstStyle/>
          <a:p>
            <a:r>
              <a:rPr lang="en-US" sz="2200" dirty="0">
                <a:latin typeface="Arial" panose="020B0604020202020204" pitchFamily="34" charset="0"/>
                <a:cs typeface="Arial" panose="020B0604020202020204" pitchFamily="34" charset="0"/>
              </a:rPr>
              <a:t>1. Follow a healthy dietary pattern at every life stage.</a:t>
            </a:r>
          </a:p>
          <a:p>
            <a:r>
              <a:rPr lang="en-US" sz="2200" dirty="0">
                <a:latin typeface="Arial" panose="020B0604020202020204" pitchFamily="34" charset="0"/>
                <a:cs typeface="Arial" panose="020B0604020202020204" pitchFamily="34" charset="0"/>
              </a:rPr>
              <a:t>2. Customize and enjoy nutrient-dense food and beverage choices to reflect personal preferences, cultural traditions, and budgetary considerations.</a:t>
            </a:r>
          </a:p>
          <a:p>
            <a:r>
              <a:rPr lang="en-US" sz="2200" dirty="0">
                <a:highlight>
                  <a:srgbClr val="FDE27F"/>
                </a:highlight>
                <a:latin typeface="Arial" panose="020B0604020202020204" pitchFamily="34" charset="0"/>
                <a:cs typeface="Arial" panose="020B0604020202020204" pitchFamily="34" charset="0"/>
              </a:rPr>
              <a:t>3. Focus on meeting food group needs with nutrient-dense foods and beverages and stay within calorie limits. </a:t>
            </a:r>
          </a:p>
          <a:p>
            <a:r>
              <a:rPr lang="en-US" sz="2200" dirty="0">
                <a:latin typeface="Arial" panose="020B0604020202020204" pitchFamily="34" charset="0"/>
                <a:cs typeface="Arial" panose="020B0604020202020204" pitchFamily="34" charset="0"/>
              </a:rPr>
              <a:t>4. Limit foods and beverages higher in added sugars, saturated fat, and sodium, and limit alcoholic beverages.</a:t>
            </a:r>
          </a:p>
        </p:txBody>
      </p:sp>
      <p:pic>
        <p:nvPicPr>
          <p:cNvPr id="8" name="Picture 7">
            <a:extLst>
              <a:ext uri="{FF2B5EF4-FFF2-40B4-BE49-F238E27FC236}">
                <a16:creationId xmlns:a16="http://schemas.microsoft.com/office/drawing/2014/main" id="{A98600F1-AB03-406A-9139-F6739BC930BF}"/>
              </a:ext>
            </a:extLst>
          </p:cNvPr>
          <p:cNvPicPr/>
          <p:nvPr/>
        </p:nvPicPr>
        <p:blipFill rotWithShape="1">
          <a:blip r:embed="rId2"/>
          <a:srcRect l="73134" t="24641" r="8261" b="60571"/>
          <a:stretch/>
        </p:blipFill>
        <p:spPr bwMode="auto">
          <a:xfrm>
            <a:off x="7863840" y="815763"/>
            <a:ext cx="4014216" cy="2456808"/>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CB88ACE-4EC9-4825-A2A5-06CCE5E5E6A3}"/>
              </a:ext>
            </a:extLst>
          </p:cNvPr>
          <p:cNvPicPr/>
          <p:nvPr/>
        </p:nvPicPr>
        <p:blipFill rotWithShape="1">
          <a:blip r:embed="rId2"/>
          <a:srcRect l="29506" t="15531" r="57979" b="76255"/>
          <a:stretch/>
        </p:blipFill>
        <p:spPr bwMode="auto">
          <a:xfrm>
            <a:off x="7863840" y="4157605"/>
            <a:ext cx="3995928" cy="2019448"/>
          </a:xfrm>
          <a:prstGeom prst="rect">
            <a:avLst/>
          </a:prstGeom>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smtClean="0"/>
              <a:pPr>
                <a:spcAft>
                  <a:spcPts val="600"/>
                </a:spcAft>
              </a:pPr>
              <a:t>2</a:t>
            </a:fld>
            <a:endParaRPr lang="en-US"/>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139684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Freeform: Shape 4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4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3CDBEA0-CC1A-4EDF-8F60-3BA4A4CA3E9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b="1" kern="1200">
                <a:solidFill>
                  <a:schemeClr val="tx1"/>
                </a:solidFill>
                <a:effectLst>
                  <a:outerShdw blurRad="38100" dist="38100" dir="2700000" algn="tl">
                    <a:srgbClr val="000000">
                      <a:alpha val="43137"/>
                    </a:srgbClr>
                  </a:outerShdw>
                </a:effectLst>
                <a:latin typeface="+mj-lt"/>
                <a:ea typeface="+mj-ea"/>
                <a:cs typeface="+mj-cs"/>
              </a:rPr>
              <a:t>Are herbs considered a vegetable?</a:t>
            </a:r>
            <a:br>
              <a:rPr lang="en-US" sz="6100" b="1" kern="1200">
                <a:solidFill>
                  <a:schemeClr val="tx1"/>
                </a:solidFill>
                <a:effectLst>
                  <a:outerShdw blurRad="38100" dist="38100" dir="2700000" algn="tl">
                    <a:srgbClr val="000000">
                      <a:alpha val="43137"/>
                    </a:srgbClr>
                  </a:outerShdw>
                </a:effectLst>
                <a:latin typeface="+mj-lt"/>
                <a:ea typeface="+mj-ea"/>
                <a:cs typeface="+mj-cs"/>
              </a:rPr>
            </a:br>
            <a:endParaRPr lang="en-US" sz="6100"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4334A018-F13F-4750-95AF-31E598CC3882}"/>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kern="1200">
                <a:solidFill>
                  <a:schemeClr val="tx1"/>
                </a:solidFill>
                <a:latin typeface="+mn-lt"/>
                <a:ea typeface="+mn-ea"/>
                <a:cs typeface="+mn-cs"/>
              </a:rPr>
              <a:t>True or False?</a:t>
            </a:r>
          </a:p>
        </p:txBody>
      </p:sp>
      <p:sp>
        <p:nvSpPr>
          <p:cNvPr id="49" name="Rectangle 4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BD5E2FBB-7E5A-4480-A91A-F59411C3AD2D}"/>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defTabSz="914400">
              <a:spcAft>
                <a:spcPts val="600"/>
              </a:spcAft>
            </a:pPr>
            <a:fld id="{B6F15528-21DE-4FAA-801E-634DDDAF4B2B}" type="slidenum">
              <a:rPr lang="en-US">
                <a:solidFill>
                  <a:schemeClr val="tx1">
                    <a:lumMod val="50000"/>
                    <a:lumOff val="50000"/>
                  </a:schemeClr>
                </a:solidFill>
              </a:rPr>
              <a:pPr defTabSz="914400">
                <a:spcAft>
                  <a:spcPts val="600"/>
                </a:spcAft>
              </a:pPr>
              <a:t>20</a:t>
            </a:fld>
            <a:endParaRPr lang="en-US">
              <a:solidFill>
                <a:schemeClr val="tx1">
                  <a:lumMod val="50000"/>
                  <a:lumOff val="50000"/>
                </a:schemeClr>
              </a:solidFill>
            </a:endParaRPr>
          </a:p>
        </p:txBody>
      </p:sp>
      <p:sp>
        <p:nvSpPr>
          <p:cNvPr id="7" name="Title 5">
            <a:extLst>
              <a:ext uri="{FF2B5EF4-FFF2-40B4-BE49-F238E27FC236}">
                <a16:creationId xmlns:a16="http://schemas.microsoft.com/office/drawing/2014/main" id="{F204CE0F-5080-4EE6-A247-77B4602FDCDD}"/>
              </a:ext>
            </a:extLst>
          </p:cNvPr>
          <p:cNvSpPr txBox="1">
            <a:spLocks/>
          </p:cNvSpPr>
          <p:nvPr/>
        </p:nvSpPr>
        <p:spPr>
          <a:xfrm>
            <a:off x="1905000" y="840156"/>
            <a:ext cx="8229600" cy="93971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0000"/>
              </a:lnSpc>
            </a:pP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69A40BA4-2771-4ED2-B8EB-DF11392A2308}"/>
              </a:ext>
            </a:extLst>
          </p:cNvPr>
          <p:cNvSpPr txBox="1">
            <a:spLocks/>
          </p:cNvSpPr>
          <p:nvPr/>
        </p:nvSpPr>
        <p:spPr>
          <a:xfrm>
            <a:off x="1981200" y="2748370"/>
            <a:ext cx="8229600" cy="16767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buNone/>
            </a:pPr>
            <a:endParaRPr lang="en-US" dirty="0"/>
          </a:p>
        </p:txBody>
      </p:sp>
      <p:sp>
        <p:nvSpPr>
          <p:cNvPr id="12" name="TextBox 11">
            <a:extLst>
              <a:ext uri="{FF2B5EF4-FFF2-40B4-BE49-F238E27FC236}">
                <a16:creationId xmlns:a16="http://schemas.microsoft.com/office/drawing/2014/main" id="{4995A799-1D26-4A36-8FD5-12EED720B410}"/>
              </a:ext>
            </a:extLst>
          </p:cNvPr>
          <p:cNvSpPr txBox="1"/>
          <p:nvPr/>
        </p:nvSpPr>
        <p:spPr>
          <a:xfrm>
            <a:off x="0" y="-19665"/>
            <a:ext cx="12215191" cy="215444"/>
          </a:xfrm>
          <a:prstGeom prst="rect">
            <a:avLst/>
          </a:prstGeom>
          <a:solidFill>
            <a:srgbClr val="006666"/>
          </a:solidFill>
        </p:spPr>
        <p:txBody>
          <a:bodyPr wrap="square" rtlCol="0">
            <a:spAutoFit/>
          </a:bodyPr>
          <a:lstStyle/>
          <a:p>
            <a:endParaRPr lang="en-US" sz="800" dirty="0"/>
          </a:p>
        </p:txBody>
      </p:sp>
      <p:pic>
        <p:nvPicPr>
          <p:cNvPr id="13" name="Picture 12" descr="G:\Logos - IT\2015_New_Branding\EAP_work_samples\Eap_Revised_3_Line_Sans_Opportunity.jpg">
            <a:extLst>
              <a:ext uri="{FF2B5EF4-FFF2-40B4-BE49-F238E27FC236}">
                <a16:creationId xmlns:a16="http://schemas.microsoft.com/office/drawing/2014/main" id="{50FC1C42-83FC-4348-8D4F-28DFD66451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
        <p:nvSpPr>
          <p:cNvPr id="10" name="TextBox 9">
            <a:extLst>
              <a:ext uri="{FF2B5EF4-FFF2-40B4-BE49-F238E27FC236}">
                <a16:creationId xmlns:a16="http://schemas.microsoft.com/office/drawing/2014/main" id="{8FD46B0A-7BC8-4665-9A0A-3D3331699DA6}"/>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spTree>
    <p:extLst>
      <p:ext uri="{BB962C8B-B14F-4D97-AF65-F5344CB8AC3E}">
        <p14:creationId xmlns:p14="http://schemas.microsoft.com/office/powerpoint/2010/main" val="331454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Fruit and vegetables">
            <a:extLst>
              <a:ext uri="{FF2B5EF4-FFF2-40B4-BE49-F238E27FC236}">
                <a16:creationId xmlns:a16="http://schemas.microsoft.com/office/drawing/2014/main" id="{360B832A-902D-45DF-B4F2-6CA320875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39" b="924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C48B449D-DD07-40BC-B22F-2AA52E02847F}"/>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300" b="1"/>
              <a:t>Try different varieties of fruits and vegetables</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fontScale="62500" lnSpcReduction="20000"/>
          </a:bodyPr>
          <a:lstStyle/>
          <a:p>
            <a:pPr algn="ctr" defTabSz="914400">
              <a:lnSpc>
                <a:spcPct val="90000"/>
              </a:lnSpc>
              <a:spcAft>
                <a:spcPts val="600"/>
              </a:spcAft>
              <a:defRPr/>
            </a:pPr>
            <a:fld id="{B6F15528-21DE-4FAA-801E-634DDDAF4B2B}" type="slidenum">
              <a:rPr lang="en-US" sz="1100">
                <a:solidFill>
                  <a:schemeClr val="tx1"/>
                </a:solidFill>
                <a:latin typeface="Calibri" panose="020F0502020204030204"/>
              </a:rPr>
              <a:pPr algn="ctr" defTabSz="914400">
                <a:lnSpc>
                  <a:spcPct val="90000"/>
                </a:lnSpc>
                <a:spcAft>
                  <a:spcPts val="600"/>
                </a:spcAft>
                <a:defRPr/>
              </a:pPr>
              <a:t>21</a:t>
            </a:fld>
            <a:endParaRPr lang="en-US" sz="1100">
              <a:solidFill>
                <a:schemeClr val="tx1"/>
              </a:solidFill>
              <a:latin typeface="Calibri" panose="020F0502020204030204"/>
            </a:endParaRPr>
          </a:p>
        </p:txBody>
      </p:sp>
      <p:cxnSp>
        <p:nvCxnSpPr>
          <p:cNvPr id="78" name="Straight Connector 7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264DA7BE-9D64-4A2C-B2A1-8EA7435C2675}"/>
              </a:ext>
            </a:extLst>
          </p:cNvPr>
          <p:cNvSpPr>
            <a:spLocks noGrp="1"/>
          </p:cNvSpPr>
          <p:nvPr>
            <p:ph idx="4294967295"/>
          </p:nvPr>
        </p:nvSpPr>
        <p:spPr>
          <a:xfrm>
            <a:off x="525516" y="3417573"/>
            <a:ext cx="4593021" cy="2619839"/>
          </a:xfrm>
        </p:spPr>
        <p:txBody>
          <a:bodyPr vert="horz" lIns="91440" tIns="45720" rIns="91440" bIns="45720" rtlCol="0" anchor="ctr">
            <a:normAutofit/>
          </a:bodyPr>
          <a:lstStyle/>
          <a:p>
            <a:pPr>
              <a:buClr>
                <a:srgbClr val="006666"/>
              </a:buClr>
            </a:pPr>
            <a:r>
              <a:rPr lang="en-US" sz="1800"/>
              <a:t> </a:t>
            </a:r>
          </a:p>
          <a:p>
            <a:pPr>
              <a:buClr>
                <a:srgbClr val="006666"/>
              </a:buClr>
            </a:pPr>
            <a:endParaRPr lang="en-US" sz="1800"/>
          </a:p>
          <a:p>
            <a:pPr>
              <a:buClr>
                <a:srgbClr val="006666"/>
              </a:buClr>
            </a:pPr>
            <a:endParaRPr lang="en-US" sz="1800"/>
          </a:p>
          <a:p>
            <a:endParaRPr lang="en-US" sz="1800"/>
          </a:p>
          <a:p>
            <a:endParaRPr lang="en-US" sz="1800"/>
          </a:p>
        </p:txBody>
      </p:sp>
      <p:sp>
        <p:nvSpPr>
          <p:cNvPr id="7" name="Title 1">
            <a:extLst>
              <a:ext uri="{FF2B5EF4-FFF2-40B4-BE49-F238E27FC236}">
                <a16:creationId xmlns:a16="http://schemas.microsoft.com/office/drawing/2014/main" id="{7880D4D9-E377-42B2-9965-1BCE6A84DA03}"/>
              </a:ext>
            </a:extLst>
          </p:cNvPr>
          <p:cNvSpPr txBox="1">
            <a:spLocks/>
          </p:cNvSpPr>
          <p:nvPr/>
        </p:nvSpPr>
        <p:spPr>
          <a:xfrm>
            <a:off x="2057400" y="801612"/>
            <a:ext cx="7543800" cy="46166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74CE08B-CE22-486C-B1C6-9EF54E76C5B8}"/>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FEB8A1A6-79DF-47C9-82D4-E55ADBBD3E44}"/>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5" name="Picture 14" descr="G:\Logos - IT\2015_New_Branding\EAP_work_samples\Eap_Revised_3_Line_Sans_Opportunity.jpg">
            <a:extLst>
              <a:ext uri="{FF2B5EF4-FFF2-40B4-BE49-F238E27FC236}">
                <a16:creationId xmlns:a16="http://schemas.microsoft.com/office/drawing/2014/main" id="{53BC288B-8D3B-4582-8419-4E5E8043E6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260161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25603" y="6496187"/>
            <a:ext cx="2743200" cy="365125"/>
          </a:xfrm>
        </p:spPr>
        <p:txBody>
          <a:bodyPr/>
          <a:lstStyle/>
          <a:p>
            <a:pPr algn="ctr"/>
            <a:fld id="{B6F15528-21DE-4FAA-801E-634DDDAF4B2B}" type="slidenum">
              <a:rPr lang="en-US" smtClean="0"/>
              <a:pPr algn="ctr"/>
              <a:t>22</a:t>
            </a:fld>
            <a:endParaRPr lang="en-US"/>
          </a:p>
        </p:txBody>
      </p:sp>
      <p:sp>
        <p:nvSpPr>
          <p:cNvPr id="7" name="Title 1">
            <a:extLst>
              <a:ext uri="{FF2B5EF4-FFF2-40B4-BE49-F238E27FC236}">
                <a16:creationId xmlns:a16="http://schemas.microsoft.com/office/drawing/2014/main" id="{7880D4D9-E377-42B2-9965-1BCE6A84DA03}"/>
              </a:ext>
            </a:extLst>
          </p:cNvPr>
          <p:cNvSpPr txBox="1">
            <a:spLocks/>
          </p:cNvSpPr>
          <p:nvPr/>
        </p:nvSpPr>
        <p:spPr>
          <a:xfrm>
            <a:off x="-609600" y="850628"/>
            <a:ext cx="12420600" cy="14507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err="1">
                <a:solidFill>
                  <a:srgbClr val="002060"/>
                </a:solidFill>
                <a:latin typeface="Arial" panose="020B0604020202020204" pitchFamily="34" charset="0"/>
                <a:cs typeface="Arial" panose="020B0604020202020204" pitchFamily="34" charset="0"/>
              </a:rPr>
              <a:t>WellNYS</a:t>
            </a:r>
            <a:r>
              <a:rPr lang="en-US" sz="3600" b="1" dirty="0">
                <a:solidFill>
                  <a:srgbClr val="002060"/>
                </a:solidFill>
                <a:latin typeface="Arial" panose="020B0604020202020204" pitchFamily="34" charset="0"/>
                <a:cs typeface="Arial" panose="020B0604020202020204" pitchFamily="34" charset="0"/>
              </a:rPr>
              <a:t> Everyday</a:t>
            </a:r>
          </a:p>
        </p:txBody>
      </p:sp>
      <p:sp>
        <p:nvSpPr>
          <p:cNvPr id="3" name="Rectangle 2">
            <a:extLst>
              <a:ext uri="{FF2B5EF4-FFF2-40B4-BE49-F238E27FC236}">
                <a16:creationId xmlns:a16="http://schemas.microsoft.com/office/drawing/2014/main" id="{A8E48CD9-2D66-4717-B0C3-42FF0EAF6FD6}"/>
              </a:ext>
            </a:extLst>
          </p:cNvPr>
          <p:cNvSpPr/>
          <p:nvPr/>
        </p:nvSpPr>
        <p:spPr>
          <a:xfrm>
            <a:off x="3505200" y="1524001"/>
            <a:ext cx="5867400" cy="461665"/>
          </a:xfrm>
          <a:prstGeom prst="rect">
            <a:avLst/>
          </a:prstGeom>
        </p:spPr>
        <p:txBody>
          <a:bodyPr wrap="square">
            <a:spAutoFit/>
          </a:bodyPr>
          <a:lstStyle/>
          <a:p>
            <a:r>
              <a:rPr lang="en-US" sz="2400" dirty="0">
                <a:solidFill>
                  <a:srgbClr val="0033CC"/>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https://wellnys.goer.ny.gov</a:t>
            </a:r>
            <a:endParaRPr lang="en-US" sz="2400" dirty="0">
              <a:solidFill>
                <a:srgbClr val="0033CC"/>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FAAEA37-2692-4EA9-8732-2FAF31F786C9}"/>
              </a:ext>
            </a:extLst>
          </p:cNvPr>
          <p:cNvSpPr txBox="1"/>
          <p:nvPr/>
        </p:nvSpPr>
        <p:spPr>
          <a:xfrm>
            <a:off x="0" y="1"/>
            <a:ext cx="12192000" cy="500061"/>
          </a:xfrm>
          <a:prstGeom prst="rect">
            <a:avLst/>
          </a:prstGeom>
          <a:solidFill>
            <a:srgbClr val="006666"/>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659D6E-925C-415E-B947-EAFB07719A9E}"/>
              </a:ext>
            </a:extLst>
          </p:cNvPr>
          <p:cNvSpPr txBox="1"/>
          <p:nvPr/>
        </p:nvSpPr>
        <p:spPr>
          <a:xfrm>
            <a:off x="0" y="220263"/>
            <a:ext cx="12192000" cy="369332"/>
          </a:xfrm>
          <a:prstGeom prst="rect">
            <a:avLst/>
          </a:prstGeom>
          <a:solidFill>
            <a:srgbClr val="002060"/>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25D21898-07B2-4D91-9760-8A49D1C25B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6155082"/>
            <a:ext cx="11922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5C6EDCC-FC1F-43F2-8528-EF19991F3E0E}"/>
              </a:ext>
            </a:extLst>
          </p:cNvPr>
          <p:cNvPicPr/>
          <p:nvPr/>
        </p:nvPicPr>
        <p:blipFill rotWithShape="1">
          <a:blip r:embed="rId4"/>
          <a:srcRect l="24228" t="24491" r="19863" b="234"/>
          <a:stretch/>
        </p:blipFill>
        <p:spPr bwMode="auto">
          <a:xfrm>
            <a:off x="3411358" y="2376511"/>
            <a:ext cx="4191000" cy="3786532"/>
          </a:xfrm>
          <a:prstGeom prst="rect">
            <a:avLst/>
          </a:prstGeom>
          <a:ln>
            <a:no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FC2F3BD5-0C13-454B-B78D-2BBF51D5B45B}"/>
              </a:ext>
            </a:extLst>
          </p:cNvPr>
          <p:cNvSpPr/>
          <p:nvPr/>
        </p:nvSpPr>
        <p:spPr>
          <a:xfrm>
            <a:off x="1716206" y="4601834"/>
            <a:ext cx="175260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000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9448799" y="6492875"/>
            <a:ext cx="2743200" cy="365125"/>
          </a:xfrm>
        </p:spPr>
        <p:txBody>
          <a:bodyPr/>
          <a:lstStyle/>
          <a:p>
            <a:pPr algn="ctr"/>
            <a:fld id="{B6F15528-21DE-4FAA-801E-634DDDAF4B2B}" type="slidenum">
              <a:rPr lang="en-US" smtClean="0"/>
              <a:pPr algn="ctr"/>
              <a:t>23</a:t>
            </a:fld>
            <a:endParaRPr lang="en-US"/>
          </a:p>
        </p:txBody>
      </p:sp>
      <p:sp>
        <p:nvSpPr>
          <p:cNvPr id="7" name="Title 1">
            <a:extLst>
              <a:ext uri="{FF2B5EF4-FFF2-40B4-BE49-F238E27FC236}">
                <a16:creationId xmlns:a16="http://schemas.microsoft.com/office/drawing/2014/main" id="{7880D4D9-E377-42B2-9965-1BCE6A84DA03}"/>
              </a:ext>
            </a:extLst>
          </p:cNvPr>
          <p:cNvSpPr txBox="1">
            <a:spLocks/>
          </p:cNvSpPr>
          <p:nvPr/>
        </p:nvSpPr>
        <p:spPr>
          <a:xfrm>
            <a:off x="2057400" y="807540"/>
            <a:ext cx="7543800" cy="45573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rgbClr val="002060"/>
                </a:solidFill>
                <a:latin typeface="Arial" panose="020B0604020202020204" pitchFamily="34" charset="0"/>
                <a:cs typeface="Arial" panose="020B0604020202020204" pitchFamily="34" charset="0"/>
              </a:rPr>
              <a:t>Talk to someone…</a:t>
            </a:r>
          </a:p>
        </p:txBody>
      </p:sp>
      <p:sp>
        <p:nvSpPr>
          <p:cNvPr id="4" name="Rectangle 3">
            <a:extLst>
              <a:ext uri="{FF2B5EF4-FFF2-40B4-BE49-F238E27FC236}">
                <a16:creationId xmlns:a16="http://schemas.microsoft.com/office/drawing/2014/main" id="{6A8C12A7-8521-4B49-BC5F-2A21C20BC1DC}"/>
              </a:ext>
            </a:extLst>
          </p:cNvPr>
          <p:cNvSpPr/>
          <p:nvPr/>
        </p:nvSpPr>
        <p:spPr>
          <a:xfrm>
            <a:off x="1295400" y="1676400"/>
            <a:ext cx="9601200" cy="4154984"/>
          </a:xfrm>
          <a:prstGeom prst="rect">
            <a:avLst/>
          </a:prstGeom>
        </p:spPr>
        <p:txBody>
          <a:bodyPr wrap="square">
            <a:spAutoFit/>
          </a:bodyPr>
          <a:lstStyle/>
          <a:p>
            <a:r>
              <a:rPr lang="en-US" sz="2200" dirty="0">
                <a:solidFill>
                  <a:srgbClr val="000000"/>
                </a:solidFill>
                <a:latin typeface="Arial" panose="020B0604020202020204" pitchFamily="34" charset="0"/>
                <a:ea typeface="Calibri" panose="020F0502020204030204" pitchFamily="34" charset="0"/>
              </a:rPr>
              <a:t>NYS employees, family member and retirees, if you are experiencing anxiety or other emotional distress, or if you just want to talk, please contact New York State Employee Assistance Program. EAP services are </a:t>
            </a:r>
            <a:r>
              <a:rPr lang="en-US" sz="2200" b="1" dirty="0">
                <a:solidFill>
                  <a:srgbClr val="002060"/>
                </a:solidFill>
                <a:latin typeface="Arial" panose="020B0604020202020204" pitchFamily="34" charset="0"/>
                <a:ea typeface="Calibri" panose="020F0502020204030204" pitchFamily="34" charset="0"/>
              </a:rPr>
              <a:t>confidential, voluntary, and free</a:t>
            </a:r>
            <a:r>
              <a:rPr lang="en-US" sz="2200" dirty="0">
                <a:solidFill>
                  <a:srgbClr val="000000"/>
                </a:solidFill>
                <a:latin typeface="Arial" panose="020B0604020202020204" pitchFamily="34" charset="0"/>
                <a:ea typeface="Calibri" panose="020F0502020204030204" pitchFamily="34" charset="0"/>
              </a:rPr>
              <a:t>. </a:t>
            </a:r>
          </a:p>
          <a:p>
            <a:r>
              <a:rPr lang="en-US" sz="2200" b="1" dirty="0">
                <a:solidFill>
                  <a:srgbClr val="000000"/>
                </a:solidFill>
                <a:latin typeface="Arial" panose="020B0604020202020204" pitchFamily="34" charset="0"/>
                <a:ea typeface="Calibri" panose="020F0502020204030204" pitchFamily="34" charset="0"/>
              </a:rPr>
              <a:t>1-800-822-0244 </a:t>
            </a:r>
            <a:r>
              <a:rPr lang="en-US" sz="2200" dirty="0">
                <a:solidFill>
                  <a:srgbClr val="000000"/>
                </a:solidFill>
                <a:latin typeface="Arial" panose="020B0604020202020204" pitchFamily="34" charset="0"/>
                <a:ea typeface="Calibri" panose="020F0502020204030204" pitchFamily="34" charset="0"/>
              </a:rPr>
              <a:t>or visiting </a:t>
            </a:r>
            <a:r>
              <a:rPr lang="en-US" sz="2200" u="sng" dirty="0">
                <a:solidFill>
                  <a:srgbClr val="3333FF"/>
                </a:solidFill>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goer.ny.gov/find-</a:t>
            </a:r>
            <a:r>
              <a:rPr lang="en-US" sz="2200" u="sng" dirty="0" err="1">
                <a:solidFill>
                  <a:srgbClr val="3333FF"/>
                </a:solidFill>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eap</a:t>
            </a:r>
            <a:r>
              <a:rPr lang="en-US" sz="2200" u="sng" dirty="0">
                <a:solidFill>
                  <a:srgbClr val="3333FF"/>
                </a:solidFill>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-coordinator</a:t>
            </a:r>
            <a:r>
              <a:rPr lang="en-US" sz="2200" dirty="0">
                <a:solidFill>
                  <a:srgbClr val="3333FF"/>
                </a:solidFill>
                <a:latin typeface="Arial" panose="020B0604020202020204" pitchFamily="34" charset="0"/>
                <a:ea typeface="Calibri" panose="020F0502020204030204" pitchFamily="34" charset="0"/>
              </a:rPr>
              <a:t>.</a:t>
            </a:r>
            <a:endParaRPr lang="en-US" sz="2200" dirty="0">
              <a:solidFill>
                <a:srgbClr val="000000"/>
              </a:solidFill>
              <a:latin typeface="Arial" panose="020B0604020202020204" pitchFamily="34" charset="0"/>
              <a:ea typeface="Calibri" panose="020F0502020204030204" pitchFamily="34" charset="0"/>
            </a:endParaRPr>
          </a:p>
          <a:p>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sz="2200" dirty="0">
              <a:latin typeface="Arial" panose="020B0604020202020204" pitchFamily="34" charset="0"/>
              <a:ea typeface="Calibri" panose="020F0502020204030204" pitchFamily="34" charset="0"/>
              <a:cs typeface="Arial" panose="020B0604020202020204" pitchFamily="34" charset="0"/>
            </a:endParaRPr>
          </a:p>
          <a:p>
            <a:r>
              <a:rPr lang="en-US" sz="2200" dirty="0">
                <a:latin typeface="Arial" panose="020B0604020202020204" pitchFamily="34" charset="0"/>
                <a:ea typeface="Calibri" panose="020F0502020204030204" pitchFamily="34" charset="0"/>
                <a:cs typeface="Arial" panose="020B0604020202020204" pitchFamily="34" charset="0"/>
              </a:rPr>
              <a:t>New York State Emotional Support Helpline or Project Hope</a:t>
            </a:r>
            <a:r>
              <a:rPr lang="en-US" sz="2200" dirty="0">
                <a:latin typeface="Arial" panose="020B0604020202020204" pitchFamily="34" charset="0"/>
                <a:cs typeface="Arial" panose="020B0604020202020204" pitchFamily="34" charset="0"/>
              </a:rPr>
              <a:t> provides </a:t>
            </a:r>
            <a:r>
              <a:rPr lang="en-US" sz="2200" b="1" dirty="0">
                <a:solidFill>
                  <a:srgbClr val="002060"/>
                </a:solidFill>
                <a:latin typeface="Arial" panose="020B0604020202020204" pitchFamily="34" charset="0"/>
                <a:cs typeface="Arial" panose="020B0604020202020204" pitchFamily="34" charset="0"/>
              </a:rPr>
              <a:t>free, confidential, </a:t>
            </a:r>
            <a:r>
              <a:rPr lang="en-US" sz="2200" dirty="0">
                <a:latin typeface="Arial" panose="020B0604020202020204" pitchFamily="34" charset="0"/>
                <a:cs typeface="Arial" panose="020B0604020202020204" pitchFamily="34" charset="0"/>
              </a:rPr>
              <a:t>8am – 10pm, 7 days per week.</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b="1" dirty="0">
                <a:latin typeface="Arial" panose="020B0604020202020204" pitchFamily="34" charset="0"/>
                <a:ea typeface="Calibri" panose="020F0502020204030204" pitchFamily="34" charset="0"/>
                <a:cs typeface="Arial" panose="020B0604020202020204" pitchFamily="34" charset="0"/>
              </a:rPr>
              <a:t>1-844-863-9314 or </a:t>
            </a:r>
            <a:r>
              <a:rPr lang="en-US" sz="2200" dirty="0">
                <a:latin typeface="Arial" panose="020B0604020202020204" pitchFamily="34" charset="0"/>
                <a:cs typeface="Arial" panose="020B0604020202020204" pitchFamily="34" charset="0"/>
              </a:rPr>
              <a:t>visit </a:t>
            </a:r>
            <a:r>
              <a:rPr lang="en-US" sz="2200" dirty="0">
                <a:latin typeface="Arial" panose="020B0604020202020204" pitchFamily="34" charset="0"/>
                <a:cs typeface="Arial" panose="020B0604020202020204" pitchFamily="34" charset="0"/>
                <a:hlinkClick r:id="rId3"/>
              </a:rPr>
              <a:t>nyprojecthope.org</a:t>
            </a:r>
            <a:r>
              <a:rPr lang="en-US" sz="22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75FA3F50-D665-41F4-8122-115F516D32DF}"/>
              </a:ext>
            </a:extLst>
          </p:cNvPr>
          <p:cNvSpPr txBox="1"/>
          <p:nvPr/>
        </p:nvSpPr>
        <p:spPr>
          <a:xfrm>
            <a:off x="12512" y="0"/>
            <a:ext cx="12179487" cy="363777"/>
          </a:xfrm>
          <a:prstGeom prst="rect">
            <a:avLst/>
          </a:prstGeom>
          <a:solidFill>
            <a:srgbClr val="006666"/>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BB7081C4-FDA8-4FE8-8F5A-F08DAE1CDC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94" y="6162563"/>
            <a:ext cx="11922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FC86333-5E49-44A4-B57D-5FB16AB5DF8F}"/>
              </a:ext>
            </a:extLst>
          </p:cNvPr>
          <p:cNvSpPr txBox="1"/>
          <p:nvPr/>
        </p:nvSpPr>
        <p:spPr>
          <a:xfrm>
            <a:off x="12512" y="128334"/>
            <a:ext cx="12179488" cy="455737"/>
          </a:xfrm>
          <a:prstGeom prst="rect">
            <a:avLst/>
          </a:prstGeom>
          <a:solidFill>
            <a:srgbClr val="002060"/>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5B8BF397-8EB0-4B31-981F-162AB48BE892}"/>
              </a:ext>
            </a:extLst>
          </p:cNvPr>
          <p:cNvPicPr/>
          <p:nvPr/>
        </p:nvPicPr>
        <p:blipFill rotWithShape="1">
          <a:blip r:embed="rId5"/>
          <a:srcRect l="8702" t="72398" r="68820" b="10703"/>
          <a:stretch/>
        </p:blipFill>
        <p:spPr bwMode="auto">
          <a:xfrm>
            <a:off x="4800600" y="3581400"/>
            <a:ext cx="2362200"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2931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E2FBB-7E5A-4480-A91A-F59411C3AD2D}"/>
              </a:ext>
            </a:extLst>
          </p:cNvPr>
          <p:cNvSpPr>
            <a:spLocks noGrp="1"/>
          </p:cNvSpPr>
          <p:nvPr>
            <p:ph type="sldNum" sz="quarter" idx="12"/>
          </p:nvPr>
        </p:nvSpPr>
        <p:spPr>
          <a:xfrm>
            <a:off x="0" y="6492875"/>
            <a:ext cx="2743200" cy="365125"/>
          </a:xfrm>
        </p:spPr>
        <p:txBody>
          <a:bodyPr/>
          <a:lstStyle/>
          <a:p>
            <a:pPr algn="ctr"/>
            <a:fld id="{B6F15528-21DE-4FAA-801E-634DDDAF4B2B}" type="slidenum">
              <a:rPr lang="en-US" smtClean="0"/>
              <a:pPr algn="ctr"/>
              <a:t>24</a:t>
            </a:fld>
            <a:endParaRPr lang="en-US" dirty="0"/>
          </a:p>
        </p:txBody>
      </p:sp>
      <p:sp>
        <p:nvSpPr>
          <p:cNvPr id="7" name="Title 5">
            <a:extLst>
              <a:ext uri="{FF2B5EF4-FFF2-40B4-BE49-F238E27FC236}">
                <a16:creationId xmlns:a16="http://schemas.microsoft.com/office/drawing/2014/main" id="{F204CE0F-5080-4EE6-A247-77B4602FDCDD}"/>
              </a:ext>
            </a:extLst>
          </p:cNvPr>
          <p:cNvSpPr txBox="1">
            <a:spLocks/>
          </p:cNvSpPr>
          <p:nvPr/>
        </p:nvSpPr>
        <p:spPr>
          <a:xfrm>
            <a:off x="1918201" y="1153943"/>
            <a:ext cx="8229600" cy="939717"/>
          </a:xfrm>
          <a:prstGeom prst="rect">
            <a:avLst/>
          </a:prstGeom>
        </p:spPr>
        <p:txBody>
          <a:bodyP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solidFill>
                  <a:srgbClr val="002060"/>
                </a:solidFill>
                <a:latin typeface="Arial" panose="020B0604020202020204" pitchFamily="34" charset="0"/>
                <a:cs typeface="Arial" panose="020B0604020202020204" pitchFamily="34" charset="0"/>
              </a:rPr>
              <a:t>EAP is a Program of Work-Life Services:</a:t>
            </a:r>
          </a:p>
          <a:p>
            <a:pPr algn="ctr"/>
            <a:r>
              <a:rPr lang="en-US" sz="3600" b="1" dirty="0">
                <a:solidFill>
                  <a:srgbClr val="002060"/>
                </a:solidFill>
                <a:latin typeface="Arial" panose="020B0604020202020204" pitchFamily="34" charset="0"/>
                <a:cs typeface="Arial" panose="020B0604020202020204" pitchFamily="34" charset="0"/>
              </a:rPr>
              <a:t>A Labor-Management Collaboration </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69A40BA4-2771-4ED2-B8EB-DF11392A2308}"/>
              </a:ext>
            </a:extLst>
          </p:cNvPr>
          <p:cNvSpPr txBox="1">
            <a:spLocks/>
          </p:cNvSpPr>
          <p:nvPr/>
        </p:nvSpPr>
        <p:spPr>
          <a:xfrm>
            <a:off x="1981200" y="2748370"/>
            <a:ext cx="8229600" cy="16767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buNone/>
            </a:pPr>
            <a:endParaRPr lang="en-US" dirty="0"/>
          </a:p>
        </p:txBody>
      </p:sp>
      <p:sp>
        <p:nvSpPr>
          <p:cNvPr id="11" name="TextBox 10">
            <a:extLst>
              <a:ext uri="{FF2B5EF4-FFF2-40B4-BE49-F238E27FC236}">
                <a16:creationId xmlns:a16="http://schemas.microsoft.com/office/drawing/2014/main" id="{DFEC73C8-DE30-417B-939B-3380A7D8CBC7}"/>
              </a:ext>
            </a:extLst>
          </p:cNvPr>
          <p:cNvSpPr txBox="1"/>
          <p:nvPr/>
        </p:nvSpPr>
        <p:spPr>
          <a:xfrm>
            <a:off x="-9939" y="198082"/>
            <a:ext cx="12225130" cy="307777"/>
          </a:xfrm>
          <a:prstGeom prst="rect">
            <a:avLst/>
          </a:prstGeom>
          <a:solidFill>
            <a:srgbClr val="002060"/>
          </a:solidFill>
        </p:spPr>
        <p:txBody>
          <a:bodyPr wrap="square" rtlCol="0">
            <a:spAutoFit/>
          </a:bodyPr>
          <a:lstStyle/>
          <a:p>
            <a:endParaRPr lang="en-US" sz="1400" dirty="0"/>
          </a:p>
        </p:txBody>
      </p:sp>
      <p:sp>
        <p:nvSpPr>
          <p:cNvPr id="12" name="TextBox 11">
            <a:extLst>
              <a:ext uri="{FF2B5EF4-FFF2-40B4-BE49-F238E27FC236}">
                <a16:creationId xmlns:a16="http://schemas.microsoft.com/office/drawing/2014/main" id="{4995A799-1D26-4A36-8FD5-12EED720B410}"/>
              </a:ext>
            </a:extLst>
          </p:cNvPr>
          <p:cNvSpPr txBox="1"/>
          <p:nvPr/>
        </p:nvSpPr>
        <p:spPr>
          <a:xfrm>
            <a:off x="0" y="-19665"/>
            <a:ext cx="12215191" cy="215444"/>
          </a:xfrm>
          <a:prstGeom prst="rect">
            <a:avLst/>
          </a:prstGeom>
          <a:solidFill>
            <a:srgbClr val="006666"/>
          </a:solidFill>
        </p:spPr>
        <p:txBody>
          <a:bodyPr wrap="square" rtlCol="0">
            <a:spAutoFit/>
          </a:bodyPr>
          <a:lstStyle/>
          <a:p>
            <a:endParaRPr lang="en-US" sz="800" dirty="0"/>
          </a:p>
        </p:txBody>
      </p:sp>
      <p:sp>
        <p:nvSpPr>
          <p:cNvPr id="4" name="Rectangle 3">
            <a:extLst>
              <a:ext uri="{FF2B5EF4-FFF2-40B4-BE49-F238E27FC236}">
                <a16:creationId xmlns:a16="http://schemas.microsoft.com/office/drawing/2014/main" id="{8325DD3F-13E3-4064-83A9-DB00A9001CDC}"/>
              </a:ext>
            </a:extLst>
          </p:cNvPr>
          <p:cNvSpPr/>
          <p:nvPr/>
        </p:nvSpPr>
        <p:spPr>
          <a:xfrm>
            <a:off x="1318591" y="2516859"/>
            <a:ext cx="9829800" cy="3816429"/>
          </a:xfrm>
          <a:prstGeom prst="rect">
            <a:avLst/>
          </a:prstGeom>
        </p:spPr>
        <p:txBody>
          <a:bodyPr wrap="square">
            <a:spAutoFit/>
          </a:bodyPr>
          <a:lstStyle/>
          <a:p>
            <a:r>
              <a:rPr lang="en-US" sz="2200" dirty="0">
                <a:solidFill>
                  <a:srgbClr val="000000"/>
                </a:solidFill>
                <a:latin typeface="Arial" panose="020B0604020202020204" pitchFamily="34" charset="0"/>
                <a:ea typeface="Calibri" panose="020F0502020204030204" pitchFamily="34" charset="0"/>
              </a:rPr>
              <a:t>Work-Life Services (WLS) Programs are joint labor-management programs that benefit New York State employees by enhancing employee wellbeing, increasing productivity, and improving morale in the workplace. </a:t>
            </a:r>
          </a:p>
          <a:p>
            <a:endParaRPr lang="en-US" sz="2200" dirty="0">
              <a:solidFill>
                <a:srgbClr val="000000"/>
              </a:solidFill>
              <a:latin typeface="Arial" panose="020B0604020202020204" pitchFamily="34" charset="0"/>
              <a:ea typeface="Calibri" panose="020F0502020204030204" pitchFamily="34" charset="0"/>
            </a:endParaRPr>
          </a:p>
          <a:p>
            <a:r>
              <a:rPr lang="en-US" sz="2200" dirty="0">
                <a:solidFill>
                  <a:srgbClr val="000000"/>
                </a:solidFill>
                <a:latin typeface="Arial" panose="020B0604020202020204" pitchFamily="34" charset="0"/>
                <a:ea typeface="Calibri" panose="020F0502020204030204" pitchFamily="34" charset="0"/>
              </a:rPr>
              <a:t>The WLS programs include the Employee Assistance Program, Network Child Care Centers, and DIRECTIONS: Pre-Retirement Planning. The WLS programs are funded through the collective bargaining agreements between the State of New York and the public employee unions: CSEA, PEF, UUP, NYSCOPBA, GSEU, Council 82, and DC-37. The Governor’s Office of Employee Relations contributes on behalf of management/confidential employees.</a:t>
            </a:r>
            <a:endParaRPr lang="en-US" sz="2200" dirty="0">
              <a:effectLst/>
              <a:latin typeface="Calibri" panose="020F0502020204030204" pitchFamily="34" charset="0"/>
              <a:ea typeface="Calibri" panose="020F0502020204030204" pitchFamily="34" charset="0"/>
            </a:endParaRPr>
          </a:p>
        </p:txBody>
      </p:sp>
      <p:pic>
        <p:nvPicPr>
          <p:cNvPr id="13" name="Picture 12">
            <a:extLst>
              <a:ext uri="{FF2B5EF4-FFF2-40B4-BE49-F238E27FC236}">
                <a16:creationId xmlns:a16="http://schemas.microsoft.com/office/drawing/2014/main" id="{27916E11-7838-4C5C-B348-DCA39699F7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6155082"/>
            <a:ext cx="11922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087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FEF9F9-B81D-4416-9F65-73FF970BE068}"/>
              </a:ext>
            </a:extLst>
          </p:cNvPr>
          <p:cNvSpPr>
            <a:spLocks noGrp="1"/>
          </p:cNvSpPr>
          <p:nvPr>
            <p:ph type="title"/>
          </p:nvPr>
        </p:nvSpPr>
        <p:spPr>
          <a:xfrm>
            <a:off x="457200" y="545031"/>
            <a:ext cx="10515600" cy="1325563"/>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Resources</a:t>
            </a:r>
          </a:p>
        </p:txBody>
      </p:sp>
      <p:sp>
        <p:nvSpPr>
          <p:cNvPr id="6" name="Content Placeholder 5">
            <a:extLst>
              <a:ext uri="{FF2B5EF4-FFF2-40B4-BE49-F238E27FC236}">
                <a16:creationId xmlns:a16="http://schemas.microsoft.com/office/drawing/2014/main" id="{264DA7BE-9D64-4A2C-B2A1-8EA7435C2675}"/>
              </a:ext>
            </a:extLst>
          </p:cNvPr>
          <p:cNvSpPr>
            <a:spLocks noGrp="1"/>
          </p:cNvSpPr>
          <p:nvPr>
            <p:ph idx="1"/>
          </p:nvPr>
        </p:nvSpPr>
        <p:spPr>
          <a:xfrm>
            <a:off x="914400" y="2187574"/>
            <a:ext cx="10515600" cy="4351338"/>
          </a:xfrm>
        </p:spPr>
        <p:txBody>
          <a:bodyPr/>
          <a:lstStyle/>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r>
              <a:rPr lang="en-US" sz="2400" dirty="0">
                <a:latin typeface="Arial" panose="020B0604020202020204" pitchFamily="34" charset="0"/>
                <a:cs typeface="Arial" panose="020B0604020202020204" pitchFamily="34" charset="0"/>
              </a:rPr>
              <a:t>WellNYS Everyday    </a:t>
            </a:r>
            <a:r>
              <a:rPr lang="en-US" sz="2400" dirty="0">
                <a:latin typeface="Arial" panose="020B0604020202020204" pitchFamily="34" charset="0"/>
                <a:cs typeface="Arial" panose="020B0604020202020204" pitchFamily="34" charset="0"/>
                <a:hlinkClick r:id="rId2"/>
              </a:rPr>
              <a:t>https://wellnys.goer.ny.gov/</a:t>
            </a: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r>
              <a:rPr lang="en-US" sz="2400" dirty="0">
                <a:latin typeface="Arial" panose="020B0604020202020204" pitchFamily="34" charset="0"/>
                <a:cs typeface="Arial" panose="020B0604020202020204" pitchFamily="34" charset="0"/>
              </a:rPr>
              <a:t>WebMD</a:t>
            </a:r>
          </a:p>
          <a:p>
            <a:pPr>
              <a:buClr>
                <a:srgbClr val="006666"/>
              </a:buClr>
              <a:buFont typeface="Wingdings" panose="05000000000000000000" pitchFamily="2" charset="2"/>
              <a:buChar char="§"/>
            </a:pPr>
            <a:r>
              <a:rPr lang="en-US" sz="2400" dirty="0">
                <a:latin typeface="Arial" panose="020B0604020202020204" pitchFamily="34" charset="0"/>
                <a:cs typeface="Arial" panose="020B0604020202020204" pitchFamily="34" charset="0"/>
              </a:rPr>
              <a:t>Fruits and Veggies </a:t>
            </a:r>
            <a:r>
              <a:rPr lang="en-US" sz="2400" dirty="0">
                <a:latin typeface="Arial" panose="020B0604020202020204" pitchFamily="34" charset="0"/>
                <a:cs typeface="Arial" panose="020B0604020202020204" pitchFamily="34" charset="0"/>
                <a:hlinkClick r:id="rId3"/>
              </a:rPr>
              <a:t>https://fruitsandveggies.org/</a:t>
            </a: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r>
              <a:rPr lang="en-US" sz="2400" dirty="0">
                <a:latin typeface="Arial" panose="020B0604020202020204" pitchFamily="34" charset="0"/>
                <a:cs typeface="Arial" panose="020B0604020202020204" pitchFamily="34" charset="0"/>
              </a:rPr>
              <a:t>Medicalnewstoday.com</a:t>
            </a:r>
          </a:p>
          <a:p>
            <a:pPr>
              <a:buClr>
                <a:srgbClr val="006666"/>
              </a:buClr>
              <a:buFont typeface="Wingdings" panose="05000000000000000000" pitchFamily="2" charset="2"/>
              <a:buChar char="§"/>
            </a:pPr>
            <a:r>
              <a:rPr lang="en-US" sz="2400" dirty="0">
                <a:latin typeface="Arial" panose="020B0604020202020204" pitchFamily="34" charset="0"/>
                <a:cs typeface="Arial" panose="020B0604020202020204" pitchFamily="34" charset="0"/>
              </a:rPr>
              <a:t>USDA </a:t>
            </a:r>
            <a:r>
              <a:rPr lang="en-US" sz="2400" dirty="0">
                <a:latin typeface="Arial" panose="020B0604020202020204" pitchFamily="34" charset="0"/>
                <a:cs typeface="Arial" panose="020B0604020202020204" pitchFamily="34" charset="0"/>
                <a:hlinkClick r:id="rId4"/>
              </a:rPr>
              <a:t>https://www.usda.gov/</a:t>
            </a: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endParaRPr lang="en-US" dirty="0"/>
          </a:p>
          <a:p>
            <a:pPr marL="0" indent="0">
              <a:buNone/>
            </a:pPr>
            <a:endParaRPr lang="en-US" sz="2000" dirty="0"/>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lstStyle/>
          <a:p>
            <a:fld id="{B6F15528-21DE-4FAA-801E-634DDDAF4B2B}" type="slidenum">
              <a:rPr lang="en-US"/>
              <a:pPr/>
              <a:t>25</a:t>
            </a:fld>
            <a:endParaRPr lang="en-US"/>
          </a:p>
        </p:txBody>
      </p:sp>
      <p:sp>
        <p:nvSpPr>
          <p:cNvPr id="7" name="Title 1">
            <a:extLst>
              <a:ext uri="{FF2B5EF4-FFF2-40B4-BE49-F238E27FC236}">
                <a16:creationId xmlns:a16="http://schemas.microsoft.com/office/drawing/2014/main" id="{7880D4D9-E377-42B2-9965-1BCE6A84DA03}"/>
              </a:ext>
            </a:extLst>
          </p:cNvPr>
          <p:cNvSpPr txBox="1">
            <a:spLocks/>
          </p:cNvSpPr>
          <p:nvPr/>
        </p:nvSpPr>
        <p:spPr>
          <a:xfrm>
            <a:off x="2057400" y="801612"/>
            <a:ext cx="7543800" cy="46166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74CE08B-CE22-486C-B1C6-9EF54E76C5B8}"/>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FEB8A1A6-79DF-47C9-82D4-E55ADBBD3E44}"/>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5" name="Picture 14" descr="G:\Logos - IT\2015_New_Branding\EAP_work_samples\Eap_Revised_3_Line_Sans_Opportunity.jpg">
            <a:extLst>
              <a:ext uri="{FF2B5EF4-FFF2-40B4-BE49-F238E27FC236}">
                <a16:creationId xmlns:a16="http://schemas.microsoft.com/office/drawing/2014/main" id="{53BC288B-8D3B-4582-8419-4E5E8043E63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92265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E2FBB-7E5A-4480-A91A-F59411C3AD2D}"/>
              </a:ext>
            </a:extLst>
          </p:cNvPr>
          <p:cNvSpPr>
            <a:spLocks noGrp="1"/>
          </p:cNvSpPr>
          <p:nvPr>
            <p:ph type="sldNum" sz="quarter" idx="12"/>
          </p:nvPr>
        </p:nvSpPr>
        <p:spPr/>
        <p:txBody>
          <a:bodyPr/>
          <a:lstStyle/>
          <a:p>
            <a:fld id="{B6F15528-21DE-4FAA-801E-634DDDAF4B2B}" type="slidenum">
              <a:rPr lang="en-US" smtClean="0"/>
              <a:pPr/>
              <a:t>26</a:t>
            </a:fld>
            <a:endParaRPr lang="en-US"/>
          </a:p>
        </p:txBody>
      </p:sp>
      <p:sp>
        <p:nvSpPr>
          <p:cNvPr id="7" name="Title 5">
            <a:extLst>
              <a:ext uri="{FF2B5EF4-FFF2-40B4-BE49-F238E27FC236}">
                <a16:creationId xmlns:a16="http://schemas.microsoft.com/office/drawing/2014/main" id="{F204CE0F-5080-4EE6-A247-77B4602FDCDD}"/>
              </a:ext>
            </a:extLst>
          </p:cNvPr>
          <p:cNvSpPr txBox="1">
            <a:spLocks/>
          </p:cNvSpPr>
          <p:nvPr/>
        </p:nvSpPr>
        <p:spPr>
          <a:xfrm>
            <a:off x="1430392" y="958049"/>
            <a:ext cx="8229600" cy="939717"/>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solidFill>
                  <a:srgbClr val="002060"/>
                </a:solidFill>
                <a:latin typeface="Arial" panose="020B0604020202020204" pitchFamily="34" charset="0"/>
                <a:cs typeface="Arial" panose="020B0604020202020204" pitchFamily="34" charset="0"/>
              </a:rPr>
              <a:t>Thank you!</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C0A6CFF-989C-410A-A6F1-D32C1CA0570D}"/>
              </a:ext>
            </a:extLst>
          </p:cNvPr>
          <p:cNvSpPr/>
          <p:nvPr/>
        </p:nvSpPr>
        <p:spPr>
          <a:xfrm>
            <a:off x="1430392" y="2495980"/>
            <a:ext cx="9144000"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Please share something you learned today with a family member or friend.  If you have any questions, here is my information:</a:t>
            </a:r>
            <a:endParaRPr lang="en-US" sz="2400" dirty="0"/>
          </a:p>
        </p:txBody>
      </p:sp>
      <p:sp>
        <p:nvSpPr>
          <p:cNvPr id="9" name="Text Placeholder 6">
            <a:extLst>
              <a:ext uri="{FF2B5EF4-FFF2-40B4-BE49-F238E27FC236}">
                <a16:creationId xmlns:a16="http://schemas.microsoft.com/office/drawing/2014/main" id="{69A40BA4-2771-4ED2-B8EB-DF11392A2308}"/>
              </a:ext>
            </a:extLst>
          </p:cNvPr>
          <p:cNvSpPr txBox="1">
            <a:spLocks/>
          </p:cNvSpPr>
          <p:nvPr/>
        </p:nvSpPr>
        <p:spPr>
          <a:xfrm>
            <a:off x="3068692" y="4724400"/>
            <a:ext cx="5867400" cy="156966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100000"/>
              </a:lnSpc>
              <a:spcBef>
                <a:spcPts val="0"/>
              </a:spcBef>
              <a:buNone/>
            </a:pPr>
            <a:r>
              <a:rPr lang="en-US" sz="2400" b="1" dirty="0">
                <a:latin typeface="Arial" panose="020B0604020202020204" pitchFamily="34" charset="0"/>
                <a:cs typeface="Arial" panose="020B0604020202020204" pitchFamily="34" charset="0"/>
              </a:rPr>
              <a:t>Linda Carignan-Everts</a:t>
            </a:r>
          </a:p>
          <a:p>
            <a:pPr marL="114300" indent="0" algn="ctr">
              <a:lnSpc>
                <a:spcPct val="100000"/>
              </a:lnSpc>
              <a:spcBef>
                <a:spcPts val="0"/>
              </a:spcBef>
              <a:buNone/>
            </a:pPr>
            <a:r>
              <a:rPr lang="en-US" sz="2400" b="1" dirty="0">
                <a:latin typeface="Arial" panose="020B0604020202020204" pitchFamily="34" charset="0"/>
                <a:cs typeface="Arial" panose="020B0604020202020204" pitchFamily="34" charset="0"/>
              </a:rPr>
              <a:t>EAP Wellness Coordinator</a:t>
            </a:r>
          </a:p>
          <a:p>
            <a:pPr marL="114300" indent="0" algn="ctr">
              <a:lnSpc>
                <a:spcPct val="100000"/>
              </a:lnSpc>
              <a:spcBef>
                <a:spcPts val="0"/>
              </a:spcBef>
              <a:buNone/>
            </a:pPr>
            <a:r>
              <a:rPr lang="en-US" sz="2400" b="1" u="sng" dirty="0">
                <a:solidFill>
                  <a:srgbClr val="0033CC"/>
                </a:solidFill>
                <a:latin typeface="Arial" panose="020B0604020202020204" pitchFamily="34" charset="0"/>
                <a:cs typeface="Arial" panose="020B0604020202020204" pitchFamily="34" charset="0"/>
              </a:rPr>
              <a:t>Linda.Carignan-Everts@eap.ny.gov</a:t>
            </a:r>
            <a:endParaRPr lang="en-US" dirty="0"/>
          </a:p>
        </p:txBody>
      </p:sp>
      <p:sp>
        <p:nvSpPr>
          <p:cNvPr id="10" name="TextBox 9">
            <a:extLst>
              <a:ext uri="{FF2B5EF4-FFF2-40B4-BE49-F238E27FC236}">
                <a16:creationId xmlns:a16="http://schemas.microsoft.com/office/drawing/2014/main" id="{8B89E0BD-D4DF-479E-9B0C-B911831C44A3}"/>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4ACBAC5A-438E-4DCC-9EBC-8333B8CAA622}"/>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8" name="Picture 7" descr="G:\Logos - IT\2015_New_Branding\EAP_work_samples\Eap_Revised_3_Line_Sans_Opportunity.jpg">
            <a:extLst>
              <a:ext uri="{FF2B5EF4-FFF2-40B4-BE49-F238E27FC236}">
                <a16:creationId xmlns:a16="http://schemas.microsoft.com/office/drawing/2014/main" id="{13049534-3683-40F0-BBF3-4631A2CCB37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370968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44826" y="627800"/>
            <a:ext cx="10515600" cy="1325563"/>
          </a:xfrm>
        </p:spPr>
        <p:txBody>
          <a:bodyPr>
            <a:normAutofit/>
          </a:bodyPr>
          <a:lstStyle/>
          <a:p>
            <a:pPr algn="ctr"/>
            <a:r>
              <a:rPr lang="en-US" sz="3600" b="1" dirty="0">
                <a:highlight>
                  <a:srgbClr val="FDE27F"/>
                </a:highlight>
              </a:rPr>
              <a:t>Focus on meeting food group needs with nutrient-dense foods and beverages and stay within calorie limits.</a:t>
            </a:r>
            <a:endParaRPr lang="en-US" sz="3600" b="1" dirty="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normAutofit/>
          </a:bodyPr>
          <a:lstStyle/>
          <a:p>
            <a:pPr algn="ctr">
              <a:spcAft>
                <a:spcPts val="600"/>
              </a:spcAft>
            </a:pPr>
            <a:fld id="{B6F15528-21DE-4FAA-801E-634DDDAF4B2B}" type="slidenum">
              <a:rPr lang="en-US" smtClean="0"/>
              <a:pPr algn="ctr">
                <a:spcAft>
                  <a:spcPts val="600"/>
                </a:spcAft>
              </a:pPr>
              <a:t>3</a:t>
            </a:fld>
            <a:endParaRPr lang="en-US" dirty="0"/>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p:txBody>
          <a:bodyPr>
            <a:normAutofit fontScale="92500" lnSpcReduction="10000"/>
          </a:bodyPr>
          <a:lstStyle/>
          <a:p>
            <a:r>
              <a:rPr lang="en-US" dirty="0"/>
              <a:t>The core elements that make up a healthy dietary pattern include: </a:t>
            </a:r>
          </a:p>
          <a:p>
            <a:r>
              <a:rPr lang="en-US" b="1" dirty="0">
                <a:highlight>
                  <a:srgbClr val="C0C0C0"/>
                </a:highlight>
              </a:rPr>
              <a:t>Vegetables of all types</a:t>
            </a:r>
            <a:r>
              <a:rPr lang="en-US" dirty="0">
                <a:highlight>
                  <a:srgbClr val="C0C0C0"/>
                </a:highlight>
              </a:rPr>
              <a:t>—dark green; red and orange; beans, peas, and lentils; starchy; and other vegetables </a:t>
            </a:r>
          </a:p>
          <a:p>
            <a:pPr marL="0" indent="0">
              <a:buNone/>
            </a:pPr>
            <a:r>
              <a:rPr lang="en-US" dirty="0"/>
              <a:t>• </a:t>
            </a:r>
            <a:r>
              <a:rPr lang="en-US" b="1" dirty="0">
                <a:highlight>
                  <a:srgbClr val="C0C0C0"/>
                </a:highlight>
              </a:rPr>
              <a:t>Fruits,</a:t>
            </a:r>
            <a:r>
              <a:rPr lang="en-US" dirty="0">
                <a:highlight>
                  <a:srgbClr val="C0C0C0"/>
                </a:highlight>
              </a:rPr>
              <a:t> especially whole fruit </a:t>
            </a:r>
          </a:p>
          <a:p>
            <a:pPr marL="0" indent="0">
              <a:buNone/>
            </a:pPr>
            <a:r>
              <a:rPr lang="en-US" dirty="0"/>
              <a:t>• </a:t>
            </a:r>
            <a:r>
              <a:rPr lang="en-US" b="1" dirty="0"/>
              <a:t>Grains, </a:t>
            </a:r>
            <a:r>
              <a:rPr lang="en-US" dirty="0"/>
              <a:t>at least half of which are whole grain </a:t>
            </a:r>
          </a:p>
          <a:p>
            <a:pPr marL="0" indent="0">
              <a:buNone/>
            </a:pPr>
            <a:r>
              <a:rPr lang="en-US" dirty="0"/>
              <a:t>• </a:t>
            </a:r>
            <a:r>
              <a:rPr lang="en-US" b="1" dirty="0"/>
              <a:t>Dairy, </a:t>
            </a:r>
            <a:r>
              <a:rPr lang="en-US" dirty="0"/>
              <a:t>including fat-free or low-fat milk, yogurt, and cheese, and/or lactose-free versions and fortified soy beverages and yogurt as alternatives </a:t>
            </a:r>
          </a:p>
          <a:p>
            <a:pPr marL="0" indent="0">
              <a:buNone/>
            </a:pPr>
            <a:r>
              <a:rPr lang="en-US" dirty="0"/>
              <a:t>• </a:t>
            </a:r>
            <a:r>
              <a:rPr lang="en-US" b="1" dirty="0"/>
              <a:t>Protein foods, </a:t>
            </a:r>
            <a:r>
              <a:rPr lang="en-US" dirty="0"/>
              <a:t>including lean meats, poultry, and eggs; seafood; beans, peas, and lentils; and nuts, seeds, and soy products </a:t>
            </a:r>
          </a:p>
          <a:p>
            <a:pPr marL="0" indent="0">
              <a:buNone/>
            </a:pPr>
            <a:r>
              <a:rPr lang="en-US" dirty="0"/>
              <a:t>• </a:t>
            </a:r>
            <a:r>
              <a:rPr lang="en-US" b="1" dirty="0"/>
              <a:t>Oils, </a:t>
            </a:r>
            <a:r>
              <a:rPr lang="en-US" dirty="0"/>
              <a:t>including vegetable oils and oils in food, such as seafood and nuts</a:t>
            </a:r>
          </a:p>
        </p:txBody>
      </p:sp>
    </p:spTree>
    <p:extLst>
      <p:ext uri="{BB962C8B-B14F-4D97-AF65-F5344CB8AC3E}">
        <p14:creationId xmlns:p14="http://schemas.microsoft.com/office/powerpoint/2010/main" val="108497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630936" y="640080"/>
            <a:ext cx="4818888" cy="1481328"/>
          </a:xfrm>
        </p:spPr>
        <p:txBody>
          <a:bodyPr anchor="b">
            <a:normAutofit/>
          </a:bodyPr>
          <a:lstStyle/>
          <a:p>
            <a:r>
              <a:rPr lang="en-US" sz="3400" b="1">
                <a:latin typeface="Arial" panose="020B0604020202020204" pitchFamily="34" charset="0"/>
                <a:cs typeface="Arial" panose="020B0604020202020204" pitchFamily="34" charset="0"/>
              </a:rPr>
              <a:t>Key Nutrients in Fruits and Vegetables </a:t>
            </a:r>
            <a:endParaRPr lang="en-US" sz="3400" b="1" dirty="0">
              <a:latin typeface="Arial" panose="020B0604020202020204" pitchFamily="34" charset="0"/>
              <a:cs typeface="Arial" panose="020B0604020202020204" pitchFamily="34" charset="0"/>
            </a:endParaRPr>
          </a:p>
        </p:txBody>
      </p:sp>
      <p:sp>
        <p:nvSpPr>
          <p:cNvPr id="615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1447800" y="2427732"/>
            <a:ext cx="4017264" cy="3781044"/>
          </a:xfrm>
        </p:spPr>
        <p:txBody>
          <a:bodyPr anchor="t">
            <a:noAutofit/>
          </a:bodyPr>
          <a:lstStyle/>
          <a:p>
            <a:r>
              <a:rPr lang="en-US" sz="2400" dirty="0">
                <a:latin typeface="Arial" panose="020B0604020202020204" pitchFamily="34" charset="0"/>
                <a:cs typeface="Arial" panose="020B0604020202020204" pitchFamily="34" charset="0"/>
              </a:rPr>
              <a:t>Calcium</a:t>
            </a:r>
          </a:p>
          <a:p>
            <a:r>
              <a:rPr lang="en-US" sz="2400" dirty="0">
                <a:latin typeface="Arial" panose="020B0604020202020204" pitchFamily="34" charset="0"/>
                <a:cs typeface="Arial" panose="020B0604020202020204" pitchFamily="34" charset="0"/>
              </a:rPr>
              <a:t>Fiber</a:t>
            </a:r>
          </a:p>
          <a:p>
            <a:r>
              <a:rPr lang="en-US" sz="2400" dirty="0">
                <a:latin typeface="Arial" panose="020B0604020202020204" pitchFamily="34" charset="0"/>
                <a:cs typeface="Arial" panose="020B0604020202020204" pitchFamily="34" charset="0"/>
              </a:rPr>
              <a:t>Folate</a:t>
            </a:r>
          </a:p>
          <a:p>
            <a:r>
              <a:rPr lang="en-US" sz="2400" dirty="0">
                <a:latin typeface="Arial" panose="020B0604020202020204" pitchFamily="34" charset="0"/>
                <a:cs typeface="Arial" panose="020B0604020202020204" pitchFamily="34" charset="0"/>
              </a:rPr>
              <a:t>Magnesium</a:t>
            </a:r>
          </a:p>
          <a:p>
            <a:r>
              <a:rPr lang="en-US" sz="2400" dirty="0">
                <a:latin typeface="Arial" panose="020B0604020202020204" pitchFamily="34" charset="0"/>
                <a:cs typeface="Arial" panose="020B0604020202020204" pitchFamily="34" charset="0"/>
              </a:rPr>
              <a:t>Potassium</a:t>
            </a:r>
          </a:p>
          <a:p>
            <a:r>
              <a:rPr lang="en-US" sz="2400" dirty="0">
                <a:latin typeface="Arial" panose="020B0604020202020204" pitchFamily="34" charset="0"/>
                <a:cs typeface="Arial" panose="020B0604020202020204" pitchFamily="34" charset="0"/>
              </a:rPr>
              <a:t>Vitamin A</a:t>
            </a:r>
          </a:p>
          <a:p>
            <a:r>
              <a:rPr lang="en-US" sz="2400" dirty="0">
                <a:latin typeface="Arial" panose="020B0604020202020204" pitchFamily="34" charset="0"/>
                <a:cs typeface="Arial" panose="020B0604020202020204" pitchFamily="34" charset="0"/>
              </a:rPr>
              <a:t>Vitamin C</a:t>
            </a:r>
          </a:p>
        </p:txBody>
      </p:sp>
      <p:pic>
        <p:nvPicPr>
          <p:cNvPr id="6146" name="Picture 2">
            <a:extLst>
              <a:ext uri="{FF2B5EF4-FFF2-40B4-BE49-F238E27FC236}">
                <a16:creationId xmlns:a16="http://schemas.microsoft.com/office/drawing/2014/main" id="{608FA7B1-4C37-46B0-B73C-9530B37E20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9969" y="1056260"/>
            <a:ext cx="5840115" cy="51159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smtClean="0"/>
              <a:pPr>
                <a:spcAft>
                  <a:spcPts val="600"/>
                </a:spcAft>
              </a:pPr>
              <a:t>4</a:t>
            </a:fld>
            <a:endParaRPr lang="en-US"/>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12233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Where is the closest Farmer’s Market</a:t>
            </a:r>
          </a:p>
        </p:txBody>
      </p:sp>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screenshot of a map&#10;&#10;Description automatically generated">
            <a:extLst>
              <a:ext uri="{FF2B5EF4-FFF2-40B4-BE49-F238E27FC236}">
                <a16:creationId xmlns:a16="http://schemas.microsoft.com/office/drawing/2014/main" id="{FA065C80-837E-430D-B464-30DA00BEDD39}"/>
              </a:ext>
            </a:extLst>
          </p:cNvPr>
          <p:cNvPicPr>
            <a:picLocks noGrp="1" noChangeAspect="1"/>
          </p:cNvPicPr>
          <p:nvPr>
            <p:ph idx="1"/>
          </p:nvPr>
        </p:nvPicPr>
        <p:blipFill>
          <a:blip r:embed="rId2"/>
          <a:stretch>
            <a:fillRect/>
          </a:stretch>
        </p:blipFill>
        <p:spPr>
          <a:xfrm>
            <a:off x="463657" y="2426818"/>
            <a:ext cx="5191737" cy="3997637"/>
          </a:xfrm>
          <a:prstGeom prst="rect">
            <a:avLst/>
          </a:prstGeom>
        </p:spPr>
      </p:pic>
      <p:cxnSp>
        <p:nvCxnSpPr>
          <p:cNvPr id="26" name="Straight Connector 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application, map&#10;&#10;Description automatically generated">
            <a:extLst>
              <a:ext uri="{FF2B5EF4-FFF2-40B4-BE49-F238E27FC236}">
                <a16:creationId xmlns:a16="http://schemas.microsoft.com/office/drawing/2014/main" id="{4CAC0865-20B6-442F-B8C0-920B7C122FBC}"/>
              </a:ext>
            </a:extLst>
          </p:cNvPr>
          <p:cNvPicPr/>
          <p:nvPr/>
        </p:nvPicPr>
        <p:blipFill rotWithShape="1">
          <a:blip r:embed="rId3"/>
          <a:srcRect l="15588" t="40802" r="8691" b="11240"/>
          <a:stretch/>
        </p:blipFill>
        <p:spPr bwMode="auto">
          <a:xfrm>
            <a:off x="6445073" y="3095264"/>
            <a:ext cx="5455917" cy="2660744"/>
          </a:xfrm>
          <a:prstGeom prst="rect">
            <a:avLst/>
          </a:prstGeom>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defTabSz="914400">
              <a:spcAft>
                <a:spcPts val="600"/>
              </a:spcAft>
            </a:pPr>
            <a:fld id="{B6F15528-21DE-4FAA-801E-634DDDAF4B2B}" type="slidenum">
              <a:rPr lang="en-US">
                <a:solidFill>
                  <a:srgbClr val="898989"/>
                </a:solidFill>
              </a:rPr>
              <a:pPr defTabSz="914400">
                <a:spcAft>
                  <a:spcPts val="600"/>
                </a:spcAft>
              </a:pPr>
              <a:t>5</a:t>
            </a:fld>
            <a:endParaRPr lang="en-US">
              <a:solidFill>
                <a:srgbClr val="898989"/>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242901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normAutofit/>
          </a:bodyPr>
          <a:lstStyle/>
          <a:p>
            <a:pPr algn="ctr">
              <a:spcAft>
                <a:spcPts val="600"/>
              </a:spcAft>
            </a:pPr>
            <a:fld id="{B6F15528-21DE-4FAA-801E-634DDDAF4B2B}" type="slidenum">
              <a:rPr lang="en-US" smtClean="0"/>
              <a:pPr algn="ctr">
                <a:spcAft>
                  <a:spcPts val="600"/>
                </a:spcAft>
              </a:pPr>
              <a:t>6</a:t>
            </a:fld>
            <a:endParaRPr lang="en-US" dirty="0"/>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pic>
        <p:nvPicPr>
          <p:cNvPr id="4098" name="Picture 2" descr="See the source image">
            <a:extLst>
              <a:ext uri="{FF2B5EF4-FFF2-40B4-BE49-F238E27FC236}">
                <a16:creationId xmlns:a16="http://schemas.microsoft.com/office/drawing/2014/main" id="{82522C25-9510-4223-8B41-3C2197BF3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18333"/>
            <a:ext cx="10874991" cy="555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57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44826" y="769386"/>
            <a:ext cx="10204174" cy="1183977"/>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WellNYS Daily To-Dos</a:t>
            </a:r>
          </a:p>
        </p:txBody>
      </p: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p:txBody>
          <a:bodyPr>
            <a:normAutofit/>
          </a:bodyPr>
          <a:lstStyle/>
          <a:p>
            <a:pPr algn="ctr">
              <a:spcAft>
                <a:spcPts val="600"/>
              </a:spcAft>
            </a:pPr>
            <a:fld id="{B6F15528-21DE-4FAA-801E-634DDDAF4B2B}" type="slidenum">
              <a:rPr lang="en-US" smtClean="0"/>
              <a:pPr algn="ctr">
                <a:spcAft>
                  <a:spcPts val="600"/>
                </a:spcAft>
              </a:pPr>
              <a:t>7</a:t>
            </a:fld>
            <a:endParaRPr lang="en-US" dirty="0"/>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844826" y="1752600"/>
            <a:ext cx="10508974" cy="4424363"/>
          </a:xfrm>
        </p:spPr>
        <p:txBody>
          <a:bodyPr/>
          <a:lstStyle/>
          <a:p>
            <a:r>
              <a:rPr lang="en-US" dirty="0"/>
              <a:t>August 7: When you bring produce home from the store or farmer’s market, clean it well and cut it into serving pieces so if you are looking for a quick snack or preparing a meal the produce is ready to use. </a:t>
            </a:r>
          </a:p>
        </p:txBody>
      </p:sp>
      <p:pic>
        <p:nvPicPr>
          <p:cNvPr id="1026" name="Picture 2" descr="Carrots 101: Cooking and Benefits - Jessica Gavin">
            <a:extLst>
              <a:ext uri="{FF2B5EF4-FFF2-40B4-BE49-F238E27FC236}">
                <a16:creationId xmlns:a16="http://schemas.microsoft.com/office/drawing/2014/main" id="{F9192DFF-02AF-4F7D-AA8F-B126F992DE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348" y="3102276"/>
            <a:ext cx="1453550" cy="1453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216D4E0-DCE8-4E7A-94DF-09F75BFE34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7523" y="3074021"/>
            <a:ext cx="1497726" cy="1497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59AE2EA7-B7F3-4A06-9703-5D5B39D404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3074021"/>
            <a:ext cx="2140226" cy="15474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1A1B64B4-4CCE-4609-B854-D72AE311A7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1549" y="3074021"/>
            <a:ext cx="1954170" cy="14635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7C71D158-F553-48BF-A321-812A42C5FC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7827" y="4781984"/>
            <a:ext cx="2236882" cy="1497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0967DDA7-36A4-42E0-B98E-48E4A9A296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554" y="4857949"/>
            <a:ext cx="2018694" cy="13457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036FC7D9-DAE3-4DBD-B2BB-EECE9FA50C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4885186"/>
            <a:ext cx="2018694" cy="15140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hopped red onions">
            <a:extLst>
              <a:ext uri="{FF2B5EF4-FFF2-40B4-BE49-F238E27FC236}">
                <a16:creationId xmlns:a16="http://schemas.microsoft.com/office/drawing/2014/main" id="{05872C3E-2EDF-4889-8ECD-A1E553B010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8700" y="4904638"/>
            <a:ext cx="2035095" cy="152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25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804998" y="798445"/>
            <a:ext cx="4803636" cy="1311664"/>
          </a:xfrm>
        </p:spPr>
        <p:txBody>
          <a:bodyPr>
            <a:normAutofit/>
          </a:bodyPr>
          <a:lstStyle/>
          <a:p>
            <a:r>
              <a:rPr lang="en-US" b="1">
                <a:solidFill>
                  <a:srgbClr val="000000"/>
                </a:solidFill>
                <a:latin typeface="Arial" panose="020B0604020202020204" pitchFamily="34" charset="0"/>
                <a:cs typeface="Arial" panose="020B0604020202020204" pitchFamily="34" charset="0"/>
              </a:rPr>
              <a:t>Kale</a:t>
            </a:r>
          </a:p>
        </p:txBody>
      </p:sp>
      <p:sp>
        <p:nvSpPr>
          <p:cNvPr id="3" name="Content Placeholder 2">
            <a:extLst>
              <a:ext uri="{FF2B5EF4-FFF2-40B4-BE49-F238E27FC236}">
                <a16:creationId xmlns:a16="http://schemas.microsoft.com/office/drawing/2014/main" id="{83F4F298-69E0-41C1-BFCA-784E66C3FBA6}"/>
              </a:ext>
            </a:extLst>
          </p:cNvPr>
          <p:cNvSpPr>
            <a:spLocks noGrp="1"/>
          </p:cNvSpPr>
          <p:nvPr>
            <p:ph idx="1"/>
          </p:nvPr>
        </p:nvSpPr>
        <p:spPr>
          <a:xfrm>
            <a:off x="804997" y="2272143"/>
            <a:ext cx="4706803" cy="3788830"/>
          </a:xfrm>
        </p:spPr>
        <p:txBody>
          <a:bodyPr anchor="ctr">
            <a:normAutofit/>
          </a:bodyPr>
          <a:lstStyle/>
          <a:p>
            <a:r>
              <a:rPr lang="en-US" dirty="0">
                <a:solidFill>
                  <a:srgbClr val="000000"/>
                </a:solidFill>
                <a:latin typeface="Arial" panose="020B0604020202020204" pitchFamily="34" charset="0"/>
                <a:cs typeface="Arial" panose="020B0604020202020204" pitchFamily="34" charset="0"/>
              </a:rPr>
              <a:t>Kale is one of the most nutrient-dense foods, high in calcium, vitamin C, vitamin D, beta-carotene, and more. Drizzle some olive oil on kale and rub it with your hands until it has wilted, sprinkle on some salt and enjoy.</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See the source image">
            <a:extLst>
              <a:ext uri="{FF2B5EF4-FFF2-40B4-BE49-F238E27FC236}">
                <a16:creationId xmlns:a16="http://schemas.microsoft.com/office/drawing/2014/main" id="{DE997DCD-1CD5-4767-BC6A-16EFF7C394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59" r="2" b="5378"/>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10825930" y="6223702"/>
            <a:ext cx="570728" cy="314067"/>
          </a:xfrm>
        </p:spPr>
        <p:txBody>
          <a:bodyPr>
            <a:normAutofit/>
          </a:bodyPr>
          <a:lstStyle/>
          <a:p>
            <a:pPr>
              <a:spcAft>
                <a:spcPts val="600"/>
              </a:spcAft>
            </a:pPr>
            <a:fld id="{B6F15528-21DE-4FAA-801E-634DDDAF4B2B}" type="slidenum">
              <a:rPr lang="en-US" sz="1100">
                <a:solidFill>
                  <a:srgbClr val="FFFFFF"/>
                </a:solidFill>
              </a:rPr>
              <a:pPr>
                <a:spcAft>
                  <a:spcPts val="600"/>
                </a:spcAft>
              </a:pPr>
              <a:t>8</a:t>
            </a:fld>
            <a:endParaRPr lang="en-US" sz="1100">
              <a:solidFill>
                <a:srgbClr val="FFFFFF"/>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2236187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A7A78B-A7BB-44CC-8DC6-38940E3E882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dirty="0">
                <a:solidFill>
                  <a:srgbClr val="FFFFFF"/>
                </a:solidFill>
              </a:rPr>
              <a:t>Fruit or Juice?</a:t>
            </a:r>
          </a:p>
        </p:txBody>
      </p:sp>
      <p:pic>
        <p:nvPicPr>
          <p:cNvPr id="3076" name="Picture 4" descr="See the source image">
            <a:extLst>
              <a:ext uri="{FF2B5EF4-FFF2-40B4-BE49-F238E27FC236}">
                <a16:creationId xmlns:a16="http://schemas.microsoft.com/office/drawing/2014/main" id="{F501E2F5-B6A3-4529-8979-E6A3C24A2A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8895" y="307731"/>
            <a:ext cx="3038206" cy="3997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66900A55-0033-4C80-B677-6F0E87018F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145183" y="307731"/>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7600C48-C1EC-480C-BE14-716F7E0026C7}"/>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B6F15528-21DE-4FAA-801E-634DDDAF4B2B}" type="slidenum">
              <a:rPr lang="en-US">
                <a:solidFill>
                  <a:srgbClr val="898989"/>
                </a:solidFill>
              </a:rPr>
              <a:pPr defTabSz="914400">
                <a:spcAft>
                  <a:spcPts val="600"/>
                </a:spcAft>
              </a:pPr>
              <a:t>9</a:t>
            </a:fld>
            <a:endParaRPr lang="en-US">
              <a:solidFill>
                <a:srgbClr val="898989"/>
              </a:solidFill>
            </a:endParaRPr>
          </a:p>
        </p:txBody>
      </p:sp>
      <p:sp>
        <p:nvSpPr>
          <p:cNvPr id="15" name="TextBox 14">
            <a:extLst>
              <a:ext uri="{FF2B5EF4-FFF2-40B4-BE49-F238E27FC236}">
                <a16:creationId xmlns:a16="http://schemas.microsoft.com/office/drawing/2014/main" id="{1A517540-E1D6-42D6-A2F5-37B2D59AABAE}"/>
              </a:ext>
            </a:extLst>
          </p:cNvPr>
          <p:cNvSpPr txBox="1"/>
          <p:nvPr/>
        </p:nvSpPr>
        <p:spPr>
          <a:xfrm>
            <a:off x="0" y="1"/>
            <a:ext cx="12192000" cy="461664"/>
          </a:xfrm>
          <a:prstGeom prst="rect">
            <a:avLst/>
          </a:prstGeom>
          <a:solidFill>
            <a:srgbClr val="006666"/>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9E02FDE-A18B-4DE5-9C25-AA6E216CB9CA}"/>
              </a:ext>
            </a:extLst>
          </p:cNvPr>
          <p:cNvSpPr txBox="1"/>
          <p:nvPr/>
        </p:nvSpPr>
        <p:spPr>
          <a:xfrm>
            <a:off x="0" y="128335"/>
            <a:ext cx="12192000" cy="461664"/>
          </a:xfrm>
          <a:prstGeom prst="rect">
            <a:avLst/>
          </a:prstGeom>
          <a:solidFill>
            <a:srgbClr val="002060"/>
          </a:solidFill>
        </p:spPr>
        <p:txBody>
          <a:bodyPr wrap="square" rtlCol="0">
            <a:spAutoFit/>
          </a:bodyPr>
          <a:lstStyle/>
          <a:p>
            <a:endParaRPr lang="en-US" dirty="0"/>
          </a:p>
        </p:txBody>
      </p:sp>
      <p:pic>
        <p:nvPicPr>
          <p:cNvPr id="17" name="Picture 16" descr="G:\Logos - IT\2015_New_Branding\EAP_work_samples\Eap_Revised_3_Line_Sans_Opportunity.jpg">
            <a:extLst>
              <a:ext uri="{FF2B5EF4-FFF2-40B4-BE49-F238E27FC236}">
                <a16:creationId xmlns:a16="http://schemas.microsoft.com/office/drawing/2014/main" id="{6ED76740-AA4A-44E6-8261-EE89C80147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334907"/>
            <a:ext cx="1066800" cy="461664"/>
          </a:xfrm>
          <a:prstGeom prst="rect">
            <a:avLst/>
          </a:prstGeom>
          <a:noFill/>
          <a:ln>
            <a:noFill/>
          </a:ln>
        </p:spPr>
      </p:pic>
    </p:spTree>
    <p:extLst>
      <p:ext uri="{BB962C8B-B14F-4D97-AF65-F5344CB8AC3E}">
        <p14:creationId xmlns:p14="http://schemas.microsoft.com/office/powerpoint/2010/main" val="26795549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6378</TotalTime>
  <Words>872</Words>
  <Application>Microsoft Office PowerPoint</Application>
  <PresentationFormat>Widescreen</PresentationFormat>
  <Paragraphs>126</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verdana</vt:lpstr>
      <vt:lpstr>Wingdings</vt:lpstr>
      <vt:lpstr>Office Theme</vt:lpstr>
      <vt:lpstr>PowerPoint Presentation</vt:lpstr>
      <vt:lpstr>Make every bite count with the USDA Dietary Guidelines </vt:lpstr>
      <vt:lpstr>Focus on meeting food group needs with nutrient-dense foods and beverages and stay within calorie limits.</vt:lpstr>
      <vt:lpstr>Key Nutrients in Fruits and Vegetables </vt:lpstr>
      <vt:lpstr>Where is the closest Farmer’s Market</vt:lpstr>
      <vt:lpstr>PowerPoint Presentation</vt:lpstr>
      <vt:lpstr>WellNYS Daily To-Dos</vt:lpstr>
      <vt:lpstr>Kale</vt:lpstr>
      <vt:lpstr>Fruit or Juice?</vt:lpstr>
      <vt:lpstr>Grilling</vt:lpstr>
      <vt:lpstr>Grilling</vt:lpstr>
      <vt:lpstr>Grilling</vt:lpstr>
      <vt:lpstr>Grilling</vt:lpstr>
      <vt:lpstr>Fruit and Breakfast</vt:lpstr>
      <vt:lpstr>Meatless Mondays August 2, 9, 16, 23, 30</vt:lpstr>
      <vt:lpstr>Describe the texture of your favorite fruit or vegetable</vt:lpstr>
      <vt:lpstr>August Fruit and Vegetable Challenge</vt:lpstr>
      <vt:lpstr>PowerPoint Presentation</vt:lpstr>
      <vt:lpstr> </vt:lpstr>
      <vt:lpstr>Are herbs considered a vegetable? </vt:lpstr>
      <vt:lpstr>Try different varieties of fruits and vegetables</vt:lpstr>
      <vt:lpstr>PowerPoint Presentation</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Carignan-Everts, Linda (EAP)</dc:creator>
  <cp:lastModifiedBy>Carignan-Everts, Linda (EAP)</cp:lastModifiedBy>
  <cp:revision>105</cp:revision>
  <cp:lastPrinted>2021-07-27T13:38:55Z</cp:lastPrinted>
  <dcterms:created xsi:type="dcterms:W3CDTF">2020-06-15T15:22:35Z</dcterms:created>
  <dcterms:modified xsi:type="dcterms:W3CDTF">2021-07-28T16:13:14Z</dcterms:modified>
</cp:coreProperties>
</file>