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1" r:id="rId4"/>
    <p:sldId id="264" r:id="rId5"/>
    <p:sldId id="266" r:id="rId6"/>
    <p:sldId id="265" r:id="rId7"/>
    <p:sldId id="263" r:id="rId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7"/>
    <p:restoredTop sz="94675"/>
  </p:normalViewPr>
  <p:slideViewPr>
    <p:cSldViewPr>
      <p:cViewPr varScale="1">
        <p:scale>
          <a:sx n="108" d="100"/>
          <a:sy n="108" d="100"/>
        </p:scale>
        <p:origin x="15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87D23C9-47E7-974B-B05B-E7444A846B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37BDE0-21B5-D74C-B920-1F8E1FEDC4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AEB3EF-DA34-9243-8F25-74604586002C}"/>
              </a:ext>
            </a:extLst>
          </p:cNvPr>
          <p:cNvSpPr>
            <a:spLocks noGrp="1" noChangeArrowheads="1"/>
          </p:cNvSpPr>
          <p:nvPr>
            <p:ph type="sldNum" sz="quarter" idx="12"/>
          </p:nvPr>
        </p:nvSpPr>
        <p:spPr>
          <a:ln/>
        </p:spPr>
        <p:txBody>
          <a:bodyPr/>
          <a:lstStyle>
            <a:lvl1pPr>
              <a:defRPr/>
            </a:lvl1pPr>
          </a:lstStyle>
          <a:p>
            <a:pPr>
              <a:defRPr/>
            </a:pPr>
            <a:fld id="{1C3A2D5B-56DB-B348-A802-F1C41547EA11}" type="slidenum">
              <a:rPr lang="en-US" altLang="en-US"/>
              <a:pPr>
                <a:defRPr/>
              </a:pPr>
              <a:t>‹#›</a:t>
            </a:fld>
            <a:endParaRPr lang="en-US" altLang="en-US"/>
          </a:p>
        </p:txBody>
      </p:sp>
    </p:spTree>
    <p:extLst>
      <p:ext uri="{BB962C8B-B14F-4D97-AF65-F5344CB8AC3E}">
        <p14:creationId xmlns:p14="http://schemas.microsoft.com/office/powerpoint/2010/main" val="235784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77D1D9-A229-5E47-B182-73A95A88F3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2D3FA6-650A-444E-A2E4-D6A80C0F7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6BB57A-095F-D147-A53E-DF926AD569DE}"/>
              </a:ext>
            </a:extLst>
          </p:cNvPr>
          <p:cNvSpPr>
            <a:spLocks noGrp="1" noChangeArrowheads="1"/>
          </p:cNvSpPr>
          <p:nvPr>
            <p:ph type="sldNum" sz="quarter" idx="12"/>
          </p:nvPr>
        </p:nvSpPr>
        <p:spPr>
          <a:ln/>
        </p:spPr>
        <p:txBody>
          <a:bodyPr/>
          <a:lstStyle>
            <a:lvl1pPr>
              <a:defRPr/>
            </a:lvl1pPr>
          </a:lstStyle>
          <a:p>
            <a:pPr>
              <a:defRPr/>
            </a:pPr>
            <a:fld id="{9C57B0C4-DA92-E645-B452-FBD83541CC46}" type="slidenum">
              <a:rPr lang="en-US" altLang="en-US"/>
              <a:pPr>
                <a:defRPr/>
              </a:pPr>
              <a:t>‹#›</a:t>
            </a:fld>
            <a:endParaRPr lang="en-US" altLang="en-US"/>
          </a:p>
        </p:txBody>
      </p:sp>
    </p:spTree>
    <p:extLst>
      <p:ext uri="{BB962C8B-B14F-4D97-AF65-F5344CB8AC3E}">
        <p14:creationId xmlns:p14="http://schemas.microsoft.com/office/powerpoint/2010/main" val="41824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89CE4E-C5AD-584E-B7B7-36F4558079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0A42F8-B3B3-E74C-9268-F83CBB1A8A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3278C4-2557-0B43-80AC-14BFFFCF90AF}"/>
              </a:ext>
            </a:extLst>
          </p:cNvPr>
          <p:cNvSpPr>
            <a:spLocks noGrp="1" noChangeArrowheads="1"/>
          </p:cNvSpPr>
          <p:nvPr>
            <p:ph type="sldNum" sz="quarter" idx="12"/>
          </p:nvPr>
        </p:nvSpPr>
        <p:spPr>
          <a:ln/>
        </p:spPr>
        <p:txBody>
          <a:bodyPr/>
          <a:lstStyle>
            <a:lvl1pPr>
              <a:defRPr/>
            </a:lvl1pPr>
          </a:lstStyle>
          <a:p>
            <a:pPr>
              <a:defRPr/>
            </a:pPr>
            <a:fld id="{180D2F20-784F-D347-A48B-48FF4856EE5B}" type="slidenum">
              <a:rPr lang="en-US" altLang="en-US"/>
              <a:pPr>
                <a:defRPr/>
              </a:pPr>
              <a:t>‹#›</a:t>
            </a:fld>
            <a:endParaRPr lang="en-US" altLang="en-US"/>
          </a:p>
        </p:txBody>
      </p:sp>
    </p:spTree>
    <p:extLst>
      <p:ext uri="{BB962C8B-B14F-4D97-AF65-F5344CB8AC3E}">
        <p14:creationId xmlns:p14="http://schemas.microsoft.com/office/powerpoint/2010/main" val="41292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02F475-E2CC-EE4F-93D8-AA87C8EF64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E4E15F-2671-B143-A8C7-6C5938A92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288F6F-95F2-1344-810E-40D7CC85DEFF}"/>
              </a:ext>
            </a:extLst>
          </p:cNvPr>
          <p:cNvSpPr>
            <a:spLocks noGrp="1" noChangeArrowheads="1"/>
          </p:cNvSpPr>
          <p:nvPr>
            <p:ph type="sldNum" sz="quarter" idx="12"/>
          </p:nvPr>
        </p:nvSpPr>
        <p:spPr>
          <a:ln/>
        </p:spPr>
        <p:txBody>
          <a:bodyPr/>
          <a:lstStyle>
            <a:lvl1pPr>
              <a:defRPr/>
            </a:lvl1pPr>
          </a:lstStyle>
          <a:p>
            <a:pPr>
              <a:defRPr/>
            </a:pPr>
            <a:fld id="{7210AB30-1810-8B49-86CD-CCDC572EA553}" type="slidenum">
              <a:rPr lang="en-US" altLang="en-US"/>
              <a:pPr>
                <a:defRPr/>
              </a:pPr>
              <a:t>‹#›</a:t>
            </a:fld>
            <a:endParaRPr lang="en-US" altLang="en-US"/>
          </a:p>
        </p:txBody>
      </p:sp>
    </p:spTree>
    <p:extLst>
      <p:ext uri="{BB962C8B-B14F-4D97-AF65-F5344CB8AC3E}">
        <p14:creationId xmlns:p14="http://schemas.microsoft.com/office/powerpoint/2010/main" val="89845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857406-5E0C-5645-9D67-87714F2B02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FAD414-4CD5-A349-B63B-D0337300FA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D0F2FC-24E6-4849-AE24-7E3D2E118BE3}"/>
              </a:ext>
            </a:extLst>
          </p:cNvPr>
          <p:cNvSpPr>
            <a:spLocks noGrp="1" noChangeArrowheads="1"/>
          </p:cNvSpPr>
          <p:nvPr>
            <p:ph type="sldNum" sz="quarter" idx="12"/>
          </p:nvPr>
        </p:nvSpPr>
        <p:spPr>
          <a:ln/>
        </p:spPr>
        <p:txBody>
          <a:bodyPr/>
          <a:lstStyle>
            <a:lvl1pPr>
              <a:defRPr/>
            </a:lvl1pPr>
          </a:lstStyle>
          <a:p>
            <a:pPr>
              <a:defRPr/>
            </a:pPr>
            <a:fld id="{1644B801-0F7F-594F-BE11-6199F66B1B2D}" type="slidenum">
              <a:rPr lang="en-US" altLang="en-US"/>
              <a:pPr>
                <a:defRPr/>
              </a:pPr>
              <a:t>‹#›</a:t>
            </a:fld>
            <a:endParaRPr lang="en-US" altLang="en-US"/>
          </a:p>
        </p:txBody>
      </p:sp>
    </p:spTree>
    <p:extLst>
      <p:ext uri="{BB962C8B-B14F-4D97-AF65-F5344CB8AC3E}">
        <p14:creationId xmlns:p14="http://schemas.microsoft.com/office/powerpoint/2010/main" val="191766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AB41BB-3C26-C046-9AC1-521D01C922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0363F2-9291-A545-BD67-566E5AF63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B594C2-388D-FB4F-8A59-C7EBE9120E1B}"/>
              </a:ext>
            </a:extLst>
          </p:cNvPr>
          <p:cNvSpPr>
            <a:spLocks noGrp="1" noChangeArrowheads="1"/>
          </p:cNvSpPr>
          <p:nvPr>
            <p:ph type="sldNum" sz="quarter" idx="12"/>
          </p:nvPr>
        </p:nvSpPr>
        <p:spPr>
          <a:ln/>
        </p:spPr>
        <p:txBody>
          <a:bodyPr/>
          <a:lstStyle>
            <a:lvl1pPr>
              <a:defRPr/>
            </a:lvl1pPr>
          </a:lstStyle>
          <a:p>
            <a:pPr>
              <a:defRPr/>
            </a:pPr>
            <a:fld id="{C1DD40EB-F4FF-3C4A-A255-F608E18D1955}" type="slidenum">
              <a:rPr lang="en-US" altLang="en-US"/>
              <a:pPr>
                <a:defRPr/>
              </a:pPr>
              <a:t>‹#›</a:t>
            </a:fld>
            <a:endParaRPr lang="en-US" altLang="en-US"/>
          </a:p>
        </p:txBody>
      </p:sp>
    </p:spTree>
    <p:extLst>
      <p:ext uri="{BB962C8B-B14F-4D97-AF65-F5344CB8AC3E}">
        <p14:creationId xmlns:p14="http://schemas.microsoft.com/office/powerpoint/2010/main" val="143156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81D60C6-6A1E-6A4E-9440-D516413A70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422D22C-B6DE-9442-B57F-4BE7F072F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6A4FCFA-8C92-9449-A82D-B4BFDDA5334C}"/>
              </a:ext>
            </a:extLst>
          </p:cNvPr>
          <p:cNvSpPr>
            <a:spLocks noGrp="1" noChangeArrowheads="1"/>
          </p:cNvSpPr>
          <p:nvPr>
            <p:ph type="sldNum" sz="quarter" idx="12"/>
          </p:nvPr>
        </p:nvSpPr>
        <p:spPr>
          <a:ln/>
        </p:spPr>
        <p:txBody>
          <a:bodyPr/>
          <a:lstStyle>
            <a:lvl1pPr>
              <a:defRPr/>
            </a:lvl1pPr>
          </a:lstStyle>
          <a:p>
            <a:pPr>
              <a:defRPr/>
            </a:pPr>
            <a:fld id="{CD54B6B5-849F-4940-AC36-FFA2212D41C5}" type="slidenum">
              <a:rPr lang="en-US" altLang="en-US"/>
              <a:pPr>
                <a:defRPr/>
              </a:pPr>
              <a:t>‹#›</a:t>
            </a:fld>
            <a:endParaRPr lang="en-US" altLang="en-US"/>
          </a:p>
        </p:txBody>
      </p:sp>
    </p:spTree>
    <p:extLst>
      <p:ext uri="{BB962C8B-B14F-4D97-AF65-F5344CB8AC3E}">
        <p14:creationId xmlns:p14="http://schemas.microsoft.com/office/powerpoint/2010/main" val="294085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7BAD1A-9331-C34A-911E-5AE6B2AD224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800CCF-37DF-9444-9BB2-C9B1F2D223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4682B6E-CFE1-434B-ABF0-FB311C8C5E47}"/>
              </a:ext>
            </a:extLst>
          </p:cNvPr>
          <p:cNvSpPr>
            <a:spLocks noGrp="1" noChangeArrowheads="1"/>
          </p:cNvSpPr>
          <p:nvPr>
            <p:ph type="sldNum" sz="quarter" idx="12"/>
          </p:nvPr>
        </p:nvSpPr>
        <p:spPr>
          <a:ln/>
        </p:spPr>
        <p:txBody>
          <a:bodyPr/>
          <a:lstStyle>
            <a:lvl1pPr>
              <a:defRPr/>
            </a:lvl1pPr>
          </a:lstStyle>
          <a:p>
            <a:pPr>
              <a:defRPr/>
            </a:pPr>
            <a:fld id="{21FB0939-8AE6-D94F-B6B1-1C19DF6C286C}" type="slidenum">
              <a:rPr lang="en-US" altLang="en-US"/>
              <a:pPr>
                <a:defRPr/>
              </a:pPr>
              <a:t>‹#›</a:t>
            </a:fld>
            <a:endParaRPr lang="en-US" altLang="en-US"/>
          </a:p>
        </p:txBody>
      </p:sp>
    </p:spTree>
    <p:extLst>
      <p:ext uri="{BB962C8B-B14F-4D97-AF65-F5344CB8AC3E}">
        <p14:creationId xmlns:p14="http://schemas.microsoft.com/office/powerpoint/2010/main" val="113525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C0EEEF-4AF5-DE41-B171-E366E38F6FE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4066A7-7C50-0D48-851E-030A298674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D9640D-7552-3743-A3C1-D238B5A6E5C3}"/>
              </a:ext>
            </a:extLst>
          </p:cNvPr>
          <p:cNvSpPr>
            <a:spLocks noGrp="1" noChangeArrowheads="1"/>
          </p:cNvSpPr>
          <p:nvPr>
            <p:ph type="sldNum" sz="quarter" idx="12"/>
          </p:nvPr>
        </p:nvSpPr>
        <p:spPr>
          <a:ln/>
        </p:spPr>
        <p:txBody>
          <a:bodyPr/>
          <a:lstStyle>
            <a:lvl1pPr>
              <a:defRPr/>
            </a:lvl1pPr>
          </a:lstStyle>
          <a:p>
            <a:pPr>
              <a:defRPr/>
            </a:pPr>
            <a:fld id="{CB5708BA-00C7-E640-8F79-B3871A944D65}" type="slidenum">
              <a:rPr lang="en-US" altLang="en-US"/>
              <a:pPr>
                <a:defRPr/>
              </a:pPr>
              <a:t>‹#›</a:t>
            </a:fld>
            <a:endParaRPr lang="en-US" altLang="en-US"/>
          </a:p>
        </p:txBody>
      </p:sp>
    </p:spTree>
    <p:extLst>
      <p:ext uri="{BB962C8B-B14F-4D97-AF65-F5344CB8AC3E}">
        <p14:creationId xmlns:p14="http://schemas.microsoft.com/office/powerpoint/2010/main" val="268884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D45C00-7F59-5F48-B74C-62972D2255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DE4EF3-EBB8-294D-8DBC-E0AABC5BDA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EAFD5B-263D-2D41-91E4-24E10C2FB7A6}"/>
              </a:ext>
            </a:extLst>
          </p:cNvPr>
          <p:cNvSpPr>
            <a:spLocks noGrp="1" noChangeArrowheads="1"/>
          </p:cNvSpPr>
          <p:nvPr>
            <p:ph type="sldNum" sz="quarter" idx="12"/>
          </p:nvPr>
        </p:nvSpPr>
        <p:spPr>
          <a:ln/>
        </p:spPr>
        <p:txBody>
          <a:bodyPr/>
          <a:lstStyle>
            <a:lvl1pPr>
              <a:defRPr/>
            </a:lvl1pPr>
          </a:lstStyle>
          <a:p>
            <a:pPr>
              <a:defRPr/>
            </a:pPr>
            <a:fld id="{5214E420-4452-AA42-9DC2-B488FA502993}" type="slidenum">
              <a:rPr lang="en-US" altLang="en-US"/>
              <a:pPr>
                <a:defRPr/>
              </a:pPr>
              <a:t>‹#›</a:t>
            </a:fld>
            <a:endParaRPr lang="en-US" altLang="en-US"/>
          </a:p>
        </p:txBody>
      </p:sp>
    </p:spTree>
    <p:extLst>
      <p:ext uri="{BB962C8B-B14F-4D97-AF65-F5344CB8AC3E}">
        <p14:creationId xmlns:p14="http://schemas.microsoft.com/office/powerpoint/2010/main" val="35241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5575DA-EC05-7448-8D15-A39BDBFA1E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F86E05-A03B-374B-9440-CF0C643320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149141-F3CF-4E44-9BE6-02944FEF4367}"/>
              </a:ext>
            </a:extLst>
          </p:cNvPr>
          <p:cNvSpPr>
            <a:spLocks noGrp="1" noChangeArrowheads="1"/>
          </p:cNvSpPr>
          <p:nvPr>
            <p:ph type="sldNum" sz="quarter" idx="12"/>
          </p:nvPr>
        </p:nvSpPr>
        <p:spPr>
          <a:ln/>
        </p:spPr>
        <p:txBody>
          <a:bodyPr/>
          <a:lstStyle>
            <a:lvl1pPr>
              <a:defRPr/>
            </a:lvl1pPr>
          </a:lstStyle>
          <a:p>
            <a:pPr>
              <a:defRPr/>
            </a:pPr>
            <a:fld id="{9CA6AAFD-0838-3A4C-84A2-7CCABACC35C9}" type="slidenum">
              <a:rPr lang="en-US" altLang="en-US"/>
              <a:pPr>
                <a:defRPr/>
              </a:pPr>
              <a:t>‹#›</a:t>
            </a:fld>
            <a:endParaRPr lang="en-US" altLang="en-US"/>
          </a:p>
        </p:txBody>
      </p:sp>
    </p:spTree>
    <p:extLst>
      <p:ext uri="{BB962C8B-B14F-4D97-AF65-F5344CB8AC3E}">
        <p14:creationId xmlns:p14="http://schemas.microsoft.com/office/powerpoint/2010/main" val="177753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59C8BF-A5C7-184F-99F8-E8EB9AADE0F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B409D1C-0248-9B43-A06A-3ABB0EB9DB6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194AB0C-0763-5D43-B5EE-077A96116E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medlineplus.gov/ency/article/000746.htm"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5B7CD253-586B-6F49-9105-CA81432CB4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DA069631-8A17-D34B-A06D-719094BAA82B}"/>
              </a:ext>
            </a:extLst>
          </p:cNvPr>
          <p:cNvSpPr txBox="1">
            <a:spLocks noChangeArrowheads="1"/>
          </p:cNvSpPr>
          <p:nvPr/>
        </p:nvSpPr>
        <p:spPr bwMode="auto">
          <a:xfrm>
            <a:off x="2057400" y="3044825"/>
            <a:ext cx="6477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VASCULAR DEMENTIA</a:t>
            </a:r>
            <a:endParaRPr lang="en-US" altLang="en-US"/>
          </a:p>
        </p:txBody>
      </p:sp>
      <p:pic>
        <p:nvPicPr>
          <p:cNvPr id="2" name="Online Media 1" descr="Recorded Sound">
            <a:hlinkClick r:id="" action="ppaction://media"/>
            <a:extLst>
              <a:ext uri="{FF2B5EF4-FFF2-40B4-BE49-F238E27FC236}">
                <a16:creationId xmlns:a16="http://schemas.microsoft.com/office/drawing/2014/main" id="{55A6F969-B7C9-924D-BF00-FDA906152E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486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84FB1080-1318-5C4E-B480-00137D8C22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87082C44-618A-0944-B492-F00C2CABB2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6890DC-9F84-4155-98F3-6709A1F3C635}"/>
              </a:ext>
            </a:extLst>
          </p:cNvPr>
          <p:cNvSpPr/>
          <p:nvPr/>
        </p:nvSpPr>
        <p:spPr>
          <a:xfrm>
            <a:off x="990600" y="914400"/>
            <a:ext cx="7858125" cy="2063750"/>
          </a:xfrm>
          <a:prstGeom prst="rect">
            <a:avLst/>
          </a:prstGeom>
        </p:spPr>
        <p:txBody>
          <a:bodyPr>
            <a:spAutoFit/>
          </a:bodyPr>
          <a:lstStyle/>
          <a:p>
            <a:pPr algn="just">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What is Vascular Dementia?</a:t>
            </a:r>
            <a:endParaRPr lang="en-US" sz="2000" spc="75" dirty="0">
              <a:latin typeface="+mn-lt"/>
              <a:ea typeface="Times New Roman" panose="02020603050405020304" pitchFamily="18" charset="0"/>
              <a:cs typeface="Times New Roman" panose="02020603050405020304" pitchFamily="18" charset="0"/>
            </a:endParaRPr>
          </a:p>
          <a:p>
            <a:pPr>
              <a:defRPr/>
            </a:pPr>
            <a:r>
              <a:rPr lang="en-US" sz="2000" dirty="0"/>
              <a:t>Dementia is a serious brain disease that affects memory, ability to make decisions, daily functioning, as well as mood and behavior. Vascular dementia is a type of dementia caused by a stroke. Alzheimer’s is the most common form of dementia and vascular dementia is the second most common for people age 65 and older. </a:t>
            </a:r>
          </a:p>
        </p:txBody>
      </p:sp>
      <p:pic>
        <p:nvPicPr>
          <p:cNvPr id="2" name="Online Media 1" descr="Recorded Sound">
            <a:hlinkClick r:id="" action="ppaction://media"/>
            <a:extLst>
              <a:ext uri="{FF2B5EF4-FFF2-40B4-BE49-F238E27FC236}">
                <a16:creationId xmlns:a16="http://schemas.microsoft.com/office/drawing/2014/main" id="{F825414A-FD85-804F-ABFD-77AC324B28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E3F5415A-64BB-A045-AC83-D620696D44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4459EB2F-AEC0-4B47-8864-CB79DC3050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80FD681-D21D-44FB-9FF1-34FE527EFF24}"/>
              </a:ext>
            </a:extLst>
          </p:cNvPr>
          <p:cNvSpPr/>
          <p:nvPr/>
        </p:nvSpPr>
        <p:spPr>
          <a:xfrm>
            <a:off x="990600" y="919163"/>
            <a:ext cx="7858125" cy="2370137"/>
          </a:xfrm>
          <a:prstGeom prst="rect">
            <a:avLst/>
          </a:prstGeom>
        </p:spPr>
        <p:txBody>
          <a:bodyPr>
            <a:spAutoFit/>
          </a:bodyPr>
          <a:lstStyle/>
          <a:p>
            <a:pPr>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What </a:t>
            </a:r>
            <a:r>
              <a:rPr lang="en-US" sz="2000" b="1" dirty="0"/>
              <a:t>are the Symptoms</a:t>
            </a:r>
            <a:r>
              <a:rPr lang="en-US" sz="2000" b="1" spc="75" dirty="0">
                <a:latin typeface="+mn-lt"/>
                <a:ea typeface="Times New Roman" panose="02020603050405020304" pitchFamily="18" charset="0"/>
                <a:cs typeface="Times New Roman" panose="02020603050405020304" pitchFamily="18" charset="0"/>
              </a:rPr>
              <a:t>?</a:t>
            </a:r>
            <a:endParaRPr lang="en-US" sz="1600" dirty="0">
              <a:latin typeface="+mn-lt"/>
              <a:ea typeface="Calibri" panose="020F0502020204030204" pitchFamily="34" charset="0"/>
              <a:cs typeface="Times New Roman" panose="02020603050405020304" pitchFamily="18" charset="0"/>
            </a:endParaRPr>
          </a:p>
          <a:p>
            <a:pPr>
              <a:defRPr/>
            </a:pPr>
            <a:r>
              <a:rPr lang="en-US" sz="2000" dirty="0"/>
              <a:t>Signs of vascular dementia can develop slowly after a small stroke or after one big stroke. There may or may not be obvious symptoms after each stroke. Vascular dementia can also occur without a stroke occurring at all.</a:t>
            </a:r>
          </a:p>
          <a:p>
            <a:pPr>
              <a:defRPr/>
            </a:pPr>
            <a:endParaRPr lang="en-US" sz="2000" dirty="0"/>
          </a:p>
          <a:p>
            <a:pPr>
              <a:defRPr/>
            </a:pPr>
            <a:endParaRPr lang="en-US" sz="2000" dirty="0"/>
          </a:p>
        </p:txBody>
      </p:sp>
      <p:pic>
        <p:nvPicPr>
          <p:cNvPr id="2" name="Online Media 1" descr="Recorded Sound">
            <a:hlinkClick r:id="" action="ppaction://media"/>
            <a:extLst>
              <a:ext uri="{FF2B5EF4-FFF2-40B4-BE49-F238E27FC236}">
                <a16:creationId xmlns:a16="http://schemas.microsoft.com/office/drawing/2014/main" id="{5F61A591-D390-D941-919E-79E492A7FF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029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43C28F1C-4AEC-1847-B5ED-2A81ABE320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FA8230A1-F1F8-554E-92B1-D588EB5937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80FD681-D21D-44FB-9FF1-34FE527EFF24}"/>
              </a:ext>
            </a:extLst>
          </p:cNvPr>
          <p:cNvSpPr/>
          <p:nvPr/>
        </p:nvSpPr>
        <p:spPr>
          <a:xfrm>
            <a:off x="990600" y="919163"/>
            <a:ext cx="7858125" cy="2063750"/>
          </a:xfrm>
          <a:prstGeom prst="rect">
            <a:avLst/>
          </a:prstGeom>
        </p:spPr>
        <p:txBody>
          <a:bodyPr>
            <a:spAutoFit/>
          </a:bodyPr>
          <a:lstStyle/>
          <a:p>
            <a:pPr>
              <a:lnSpc>
                <a:spcPct val="107000"/>
              </a:lnSpc>
              <a:spcAft>
                <a:spcPts val="800"/>
              </a:spcAft>
              <a:defRPr/>
            </a:pPr>
            <a:r>
              <a:rPr lang="en-US" sz="2000" dirty="0"/>
              <a:t>Early symptoms may include: </a:t>
            </a:r>
          </a:p>
          <a:p>
            <a:pPr marL="342900" indent="-342900">
              <a:buFont typeface="Arial" panose="020B0604020202020204" pitchFamily="34" charset="0"/>
              <a:buChar char="•"/>
              <a:defRPr/>
            </a:pPr>
            <a:r>
              <a:rPr lang="en-US" sz="2000" dirty="0"/>
              <a:t>Trouble doing tasks that were usually easy to do</a:t>
            </a:r>
          </a:p>
          <a:p>
            <a:pPr marL="342900" indent="-342900">
              <a:buFont typeface="Arial" panose="020B0604020202020204" pitchFamily="34" charset="0"/>
              <a:buChar char="•"/>
              <a:defRPr/>
            </a:pPr>
            <a:r>
              <a:rPr lang="en-US" sz="2000" dirty="0"/>
              <a:t>Having trouble getting to and from familiar places </a:t>
            </a:r>
          </a:p>
          <a:p>
            <a:pPr marL="342900" indent="-342900">
              <a:buFont typeface="Arial" panose="020B0604020202020204" pitchFamily="34" charset="0"/>
              <a:buChar char="•"/>
              <a:defRPr/>
            </a:pPr>
            <a:r>
              <a:rPr lang="en-US" sz="2000" dirty="0"/>
              <a:t>Forgetting words for common objects</a:t>
            </a:r>
          </a:p>
          <a:p>
            <a:pPr marL="342900" indent="-342900">
              <a:buFont typeface="Arial" panose="020B0604020202020204" pitchFamily="34" charset="0"/>
              <a:buChar char="•"/>
              <a:defRPr/>
            </a:pPr>
            <a:r>
              <a:rPr lang="en-US" sz="2000" dirty="0"/>
              <a:t>Misplacing items and having trouble finding them </a:t>
            </a:r>
          </a:p>
          <a:p>
            <a:pPr marL="342900" indent="-342900">
              <a:buFont typeface="Arial" panose="020B0604020202020204" pitchFamily="34" charset="0"/>
              <a:buChar char="•"/>
              <a:defRPr/>
            </a:pPr>
            <a:r>
              <a:rPr lang="en-US" sz="2000" dirty="0"/>
              <a:t>Less interest in doing things that used to be enjoyable </a:t>
            </a:r>
          </a:p>
        </p:txBody>
      </p:sp>
      <p:pic>
        <p:nvPicPr>
          <p:cNvPr id="2" name="Online Media 1" descr="Recorded Sound">
            <a:hlinkClick r:id="" action="ppaction://media"/>
            <a:extLst>
              <a:ext uri="{FF2B5EF4-FFF2-40B4-BE49-F238E27FC236}">
                <a16:creationId xmlns:a16="http://schemas.microsoft.com/office/drawing/2014/main" id="{B936C1F3-C5CC-B848-A44D-96E8F0C364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0729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2736EDAC-D940-7F48-9D80-2EAB4FC968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E5550BB3-A2CF-3E40-AB73-7974BAC583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80FD681-D21D-44FB-9FF1-34FE527EFF24}"/>
              </a:ext>
            </a:extLst>
          </p:cNvPr>
          <p:cNvSpPr/>
          <p:nvPr/>
        </p:nvSpPr>
        <p:spPr>
          <a:xfrm>
            <a:off x="990600" y="919163"/>
            <a:ext cx="7858125" cy="2063750"/>
          </a:xfrm>
          <a:prstGeom prst="rect">
            <a:avLst/>
          </a:prstGeom>
        </p:spPr>
        <p:txBody>
          <a:bodyPr>
            <a:spAutoFit/>
          </a:bodyPr>
          <a:lstStyle/>
          <a:p>
            <a:pPr>
              <a:lnSpc>
                <a:spcPct val="107000"/>
              </a:lnSpc>
              <a:spcAft>
                <a:spcPts val="800"/>
              </a:spcAft>
              <a:defRPr/>
            </a:pPr>
            <a:r>
              <a:rPr lang="en-US" sz="2000" dirty="0"/>
              <a:t>Later symptoms may include: </a:t>
            </a:r>
          </a:p>
          <a:p>
            <a:pPr marL="342900" indent="-342900">
              <a:buFont typeface="Arial" panose="020B0604020202020204" pitchFamily="34" charset="0"/>
              <a:buChar char="•"/>
              <a:defRPr/>
            </a:pPr>
            <a:r>
              <a:rPr lang="en-US" sz="2000" dirty="0"/>
              <a:t>Trouble sleeping or speaking</a:t>
            </a:r>
          </a:p>
          <a:p>
            <a:pPr marL="342900" indent="-342900">
              <a:buFont typeface="Arial" panose="020B0604020202020204" pitchFamily="34" charset="0"/>
              <a:buChar char="•"/>
              <a:defRPr/>
            </a:pPr>
            <a:r>
              <a:rPr lang="en-US" sz="2000" dirty="0"/>
              <a:t>Emotional upset, anxiety, depression or agitation</a:t>
            </a:r>
          </a:p>
          <a:p>
            <a:pPr marL="342900" indent="-342900">
              <a:buFont typeface="Arial" panose="020B0604020202020204" pitchFamily="34" charset="0"/>
              <a:buChar char="•"/>
              <a:defRPr/>
            </a:pPr>
            <a:r>
              <a:rPr lang="en-US" sz="2000" dirty="0"/>
              <a:t>Becoming less social </a:t>
            </a:r>
          </a:p>
          <a:p>
            <a:pPr marL="342900" indent="-342900">
              <a:buFont typeface="Arial" panose="020B0604020202020204" pitchFamily="34" charset="0"/>
              <a:buChar char="•"/>
              <a:defRPr/>
            </a:pPr>
            <a:r>
              <a:rPr lang="en-US" sz="2000" dirty="0"/>
              <a:t>Not being able to read or write </a:t>
            </a:r>
          </a:p>
          <a:p>
            <a:pPr marL="342900" indent="-342900">
              <a:buFont typeface="Arial" panose="020B0604020202020204" pitchFamily="34" charset="0"/>
              <a:buChar char="•"/>
              <a:defRPr/>
            </a:pPr>
            <a:r>
              <a:rPr lang="en-US" sz="2000" dirty="0"/>
              <a:t>Being confused or violent </a:t>
            </a:r>
          </a:p>
        </p:txBody>
      </p:sp>
      <p:pic>
        <p:nvPicPr>
          <p:cNvPr id="2" name="Online Media 1" descr="Recorded Sound">
            <a:hlinkClick r:id="" action="ppaction://media"/>
            <a:extLst>
              <a:ext uri="{FF2B5EF4-FFF2-40B4-BE49-F238E27FC236}">
                <a16:creationId xmlns:a16="http://schemas.microsoft.com/office/drawing/2014/main" id="{E1566930-3811-4F48-B489-2E6C099A87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029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1C03D825-3798-5248-B18F-B1648473C4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84E802CC-DCC6-1347-B9F5-D7416F5D71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C74EE2E5-D2BF-7F4C-AAAF-9CAB7E9BDE45}"/>
              </a:ext>
            </a:extLst>
          </p:cNvPr>
          <p:cNvSpPr>
            <a:spLocks noChangeArrowheads="1"/>
          </p:cNvSpPr>
          <p:nvPr/>
        </p:nvSpPr>
        <p:spPr bwMode="auto">
          <a:xfrm>
            <a:off x="990600" y="919163"/>
            <a:ext cx="7858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Can Vascular Dementia be Treated?</a:t>
            </a:r>
            <a:endParaRPr lang="en-US" altLang="en-US" sz="2000"/>
          </a:p>
          <a:p>
            <a:pPr>
              <a:spcBef>
                <a:spcPct val="0"/>
              </a:spcBef>
              <a:buFontTx/>
              <a:buNone/>
            </a:pPr>
            <a:r>
              <a:rPr lang="en-US" altLang="en-US" sz="2000"/>
              <a:t>Currently, there is no cure for vascular dementia. Your doctor may give you medication to help manage some of the symptoms of vascular dementia. Your doctor may help you lower your chances of another stroke such as controlling your blood pressure and cholesterol level.</a:t>
            </a:r>
          </a:p>
        </p:txBody>
      </p:sp>
      <p:pic>
        <p:nvPicPr>
          <p:cNvPr id="2" name="Online Media 1" descr="Recorded Sound">
            <a:hlinkClick r:id="" action="ppaction://media"/>
            <a:extLst>
              <a:ext uri="{FF2B5EF4-FFF2-40B4-BE49-F238E27FC236}">
                <a16:creationId xmlns:a16="http://schemas.microsoft.com/office/drawing/2014/main" id="{24658A55-F2D4-B145-832B-FE3D1B5C3E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49530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idebar_midblue.jpg">
            <a:extLst>
              <a:ext uri="{FF2B5EF4-FFF2-40B4-BE49-F238E27FC236}">
                <a16:creationId xmlns:a16="http://schemas.microsoft.com/office/drawing/2014/main" id="{7513DD2E-4513-2240-B00E-1E4CC0E12B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9" descr="footer_umu.jpg">
            <a:extLst>
              <a:ext uri="{FF2B5EF4-FFF2-40B4-BE49-F238E27FC236}">
                <a16:creationId xmlns:a16="http://schemas.microsoft.com/office/drawing/2014/main" id="{82B73380-E825-D548-9923-28065F0A0A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CEB065D8-08A9-3B40-9795-54E0365DA642}"/>
              </a:ext>
            </a:extLst>
          </p:cNvPr>
          <p:cNvSpPr>
            <a:spLocks noChangeArrowheads="1"/>
          </p:cNvSpPr>
          <p:nvPr/>
        </p:nvSpPr>
        <p:spPr bwMode="auto">
          <a:xfrm>
            <a:off x="90011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8197" name="Rectangle 4">
            <a:extLst>
              <a:ext uri="{FF2B5EF4-FFF2-40B4-BE49-F238E27FC236}">
                <a16:creationId xmlns:a16="http://schemas.microsoft.com/office/drawing/2014/main" id="{A6B9C3FB-8245-9E4E-AF08-8EA9A8CCC315}"/>
              </a:ext>
            </a:extLst>
          </p:cNvPr>
          <p:cNvSpPr>
            <a:spLocks noChangeArrowheads="1"/>
          </p:cNvSpPr>
          <p:nvPr/>
        </p:nvSpPr>
        <p:spPr bwMode="auto">
          <a:xfrm>
            <a:off x="900113" y="4572000"/>
            <a:ext cx="772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Times New Roman" panose="02020603050405020304" pitchFamily="18" charset="0"/>
              </a:rPr>
              <a:t>Created June 2020. Medically reviewed by Sharon Brangman, MD, FACP, AGSF</a:t>
            </a:r>
          </a:p>
          <a:p>
            <a:pPr>
              <a:buFontTx/>
              <a:buNone/>
            </a:pPr>
            <a:r>
              <a:rPr lang="en-US" altLang="en-US" sz="1000">
                <a:solidFill>
                  <a:schemeClr val="bg2"/>
                </a:solidFill>
                <a:latin typeface="Calibri" panose="020F0502020204030204" pitchFamily="34" charset="0"/>
                <a:cs typeface="Times New Roman" panose="02020603050405020304" pitchFamily="18" charset="0"/>
              </a:rPr>
              <a:t>NIH Medline Plus. (2019). Vascular Dementia.. Retrieved from </a:t>
            </a:r>
            <a:r>
              <a:rPr lang="en-US" altLang="en-US" sz="1000">
                <a:solidFill>
                  <a:schemeClr val="bg2"/>
                </a:solidFill>
                <a:latin typeface="Calibri" panose="020F0502020204030204" pitchFamily="34" charset="0"/>
                <a:cs typeface="Times New Roman" panose="02020603050405020304" pitchFamily="18" charset="0"/>
                <a:hlinkClick r:id="rId6"/>
              </a:rPr>
              <a:t>https://medlineplus.gov/ency/article/000746.htm</a:t>
            </a:r>
            <a:r>
              <a:rPr lang="en-US" altLang="en-US" sz="1000">
                <a:solidFill>
                  <a:schemeClr val="bg2"/>
                </a:solidFill>
                <a:latin typeface="Calibri" panose="020F0502020204030204" pitchFamily="34" charset="0"/>
                <a:cs typeface="Times New Roman" panose="02020603050405020304" pitchFamily="18" charset="0"/>
              </a:rPr>
              <a:t>.</a:t>
            </a:r>
          </a:p>
          <a:p>
            <a:pPr>
              <a:spcBef>
                <a:spcPct val="0"/>
              </a:spcBef>
              <a:buFontTx/>
              <a:buNone/>
            </a:pPr>
            <a:endParaRPr lang="en-US" altLang="en-US" sz="100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Online Media 1" descr="Recorded Sound">
            <a:hlinkClick r:id="" action="ppaction://media"/>
            <a:extLst>
              <a:ext uri="{FF2B5EF4-FFF2-40B4-BE49-F238E27FC236}">
                <a16:creationId xmlns:a16="http://schemas.microsoft.com/office/drawing/2014/main" id="{AE530209-9E40-5049-A83B-50913D900B5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5336" y="389655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169</TotalTime>
  <Words>298</Words>
  <Application>Microsoft Office PowerPoint</Application>
  <PresentationFormat>On-screen Show (4:3)</PresentationFormat>
  <Paragraphs>23</Paragraphs>
  <Slides>7</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UPSTATE</dc:creator>
  <cp:lastModifiedBy>Sonny L. Fantacone</cp:lastModifiedBy>
  <cp:revision>26</cp:revision>
  <cp:lastPrinted>2020-01-31T17:00:17Z</cp:lastPrinted>
  <dcterms:created xsi:type="dcterms:W3CDTF">2011-11-18T19:22:19Z</dcterms:created>
  <dcterms:modified xsi:type="dcterms:W3CDTF">2022-04-04T19:01:55Z</dcterms:modified>
</cp:coreProperties>
</file>