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819" r:id="rId1"/>
  </p:sldMasterIdLst>
  <p:sldIdLst>
    <p:sldId id="260" r:id="rId2"/>
    <p:sldId id="262" r:id="rId3"/>
    <p:sldId id="261" r:id="rId4"/>
    <p:sldId id="264" r:id="rId5"/>
    <p:sldId id="266" r:id="rId6"/>
    <p:sldId id="265" r:id="rId7"/>
    <p:sldId id="269" r:id="rId8"/>
    <p:sldId id="270"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3"/>
    <p:restoredTop sz="95313"/>
  </p:normalViewPr>
  <p:slideViewPr>
    <p:cSldViewPr>
      <p:cViewPr varScale="1">
        <p:scale>
          <a:sx n="89" d="100"/>
          <a:sy n="89" d="100"/>
        </p:scale>
        <p:origin x="1224"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35EC1-12D7-EE4C-BEA3-C1AF8D42E0F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9FAC7D8-9418-0D43-8BCC-E499D3351E9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01D1A66-C75E-FE4C-80D9-A7572ED581B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7EC772B-9FF9-B742-9A48-C86E5D2DF24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2D35A57-1AE4-7A46-ADF6-BE1004D96861}"/>
              </a:ext>
            </a:extLst>
          </p:cNvPr>
          <p:cNvSpPr>
            <a:spLocks noGrp="1"/>
          </p:cNvSpPr>
          <p:nvPr>
            <p:ph type="sldNum" sz="quarter" idx="12"/>
          </p:nvPr>
        </p:nvSpPr>
        <p:spPr/>
        <p:txBody>
          <a:bodyPr/>
          <a:lstStyle/>
          <a:p>
            <a:pPr>
              <a:defRPr/>
            </a:pPr>
            <a:fld id="{DC98398D-0396-1143-AEA8-0133DAD50EC9}" type="slidenum">
              <a:rPr lang="en-US" altLang="en-US" smtClean="0"/>
              <a:pPr>
                <a:defRPr/>
              </a:pPr>
              <a:t>‹#›</a:t>
            </a:fld>
            <a:endParaRPr lang="en-US" altLang="en-US"/>
          </a:p>
        </p:txBody>
      </p:sp>
    </p:spTree>
    <p:extLst>
      <p:ext uri="{BB962C8B-B14F-4D97-AF65-F5344CB8AC3E}">
        <p14:creationId xmlns:p14="http://schemas.microsoft.com/office/powerpoint/2010/main" val="302719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B9DF-6CDD-F04F-B322-11726FE991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D0F7DB-9218-6647-B2D8-CBFB5902F9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3CB447-F7D9-A844-B079-AC805EAA259E}"/>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121F327-3AB7-434D-BF59-8DEFD8B465B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9973EE3-A542-FC49-A80D-27D46FC4180F}"/>
              </a:ext>
            </a:extLst>
          </p:cNvPr>
          <p:cNvSpPr>
            <a:spLocks noGrp="1"/>
          </p:cNvSpPr>
          <p:nvPr>
            <p:ph type="sldNum" sz="quarter" idx="12"/>
          </p:nvPr>
        </p:nvSpPr>
        <p:spPr/>
        <p:txBody>
          <a:bodyPr/>
          <a:lstStyle/>
          <a:p>
            <a:pPr>
              <a:defRPr/>
            </a:pPr>
            <a:fld id="{72E40F51-B00E-9447-9465-B2EB444014E2}" type="slidenum">
              <a:rPr lang="en-US" altLang="en-US" smtClean="0"/>
              <a:pPr>
                <a:defRPr/>
              </a:pPr>
              <a:t>‹#›</a:t>
            </a:fld>
            <a:endParaRPr lang="en-US" altLang="en-US"/>
          </a:p>
        </p:txBody>
      </p:sp>
    </p:spTree>
    <p:extLst>
      <p:ext uri="{BB962C8B-B14F-4D97-AF65-F5344CB8AC3E}">
        <p14:creationId xmlns:p14="http://schemas.microsoft.com/office/powerpoint/2010/main" val="4183784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BDF561-0BF3-1D49-89F2-A0C39DF637E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32B8F9-4E71-0845-B99A-CF7367D5640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BE9BA-A174-604F-88BC-3CCF70669038}"/>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BAF96521-2BA2-1F4C-A23B-41D03B9FF26F}"/>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DB00901-091C-F04C-9089-0209B90E3B72}"/>
              </a:ext>
            </a:extLst>
          </p:cNvPr>
          <p:cNvSpPr>
            <a:spLocks noGrp="1"/>
          </p:cNvSpPr>
          <p:nvPr>
            <p:ph type="sldNum" sz="quarter" idx="12"/>
          </p:nvPr>
        </p:nvSpPr>
        <p:spPr/>
        <p:txBody>
          <a:bodyPr/>
          <a:lstStyle/>
          <a:p>
            <a:pPr>
              <a:defRPr/>
            </a:pPr>
            <a:fld id="{38EED075-5037-9949-993E-6A5F3FDC4D38}" type="slidenum">
              <a:rPr lang="en-US" altLang="en-US" smtClean="0"/>
              <a:pPr>
                <a:defRPr/>
              </a:pPr>
              <a:t>‹#›</a:t>
            </a:fld>
            <a:endParaRPr lang="en-US" altLang="en-US"/>
          </a:p>
        </p:txBody>
      </p:sp>
    </p:spTree>
    <p:extLst>
      <p:ext uri="{BB962C8B-B14F-4D97-AF65-F5344CB8AC3E}">
        <p14:creationId xmlns:p14="http://schemas.microsoft.com/office/powerpoint/2010/main" val="162334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C3D5B-B580-FA46-8D07-9DB36C54EC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E78CAE-5FDF-2C41-BC91-E11577C739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D05818-67DE-4148-B2D0-53D9AF034DF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7846DAA-5018-CC4C-AF7E-F3CB2767260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50A1D44E-0E7F-2848-8D26-76A0AA1A22EE}"/>
              </a:ext>
            </a:extLst>
          </p:cNvPr>
          <p:cNvSpPr>
            <a:spLocks noGrp="1"/>
          </p:cNvSpPr>
          <p:nvPr>
            <p:ph type="sldNum" sz="quarter" idx="12"/>
          </p:nvPr>
        </p:nvSpPr>
        <p:spPr/>
        <p:txBody>
          <a:bodyPr/>
          <a:lstStyle/>
          <a:p>
            <a:pPr>
              <a:defRPr/>
            </a:pPr>
            <a:fld id="{CAB21A4E-2FBE-1A4B-AD39-45C08C2D30A7}" type="slidenum">
              <a:rPr lang="en-US" altLang="en-US" smtClean="0"/>
              <a:pPr>
                <a:defRPr/>
              </a:pPr>
              <a:t>‹#›</a:t>
            </a:fld>
            <a:endParaRPr lang="en-US" altLang="en-US"/>
          </a:p>
        </p:txBody>
      </p:sp>
    </p:spTree>
    <p:extLst>
      <p:ext uri="{BB962C8B-B14F-4D97-AF65-F5344CB8AC3E}">
        <p14:creationId xmlns:p14="http://schemas.microsoft.com/office/powerpoint/2010/main" val="177769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8238D-576F-0A43-8B9A-4687E8B2DC6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93AC224-1FDC-8B49-84D9-1E97555B947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27E4A6-BF40-B149-ADD8-B234B9CE6951}"/>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22A4AF7-1EFE-7142-AEC6-71F58C24AA20}"/>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EEF76D7-929C-A549-B6AE-67C77C415276}"/>
              </a:ext>
            </a:extLst>
          </p:cNvPr>
          <p:cNvSpPr>
            <a:spLocks noGrp="1"/>
          </p:cNvSpPr>
          <p:nvPr>
            <p:ph type="sldNum" sz="quarter" idx="12"/>
          </p:nvPr>
        </p:nvSpPr>
        <p:spPr/>
        <p:txBody>
          <a:bodyPr/>
          <a:lstStyle/>
          <a:p>
            <a:pPr>
              <a:defRPr/>
            </a:pPr>
            <a:fld id="{08A5251B-D08D-C64C-AE6A-AE31401D603B}" type="slidenum">
              <a:rPr lang="en-US" altLang="en-US" smtClean="0"/>
              <a:pPr>
                <a:defRPr/>
              </a:pPr>
              <a:t>‹#›</a:t>
            </a:fld>
            <a:endParaRPr lang="en-US" altLang="en-US"/>
          </a:p>
        </p:txBody>
      </p:sp>
    </p:spTree>
    <p:extLst>
      <p:ext uri="{BB962C8B-B14F-4D97-AF65-F5344CB8AC3E}">
        <p14:creationId xmlns:p14="http://schemas.microsoft.com/office/powerpoint/2010/main" val="18661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E9A5A-B8B3-A84C-912E-259A06670A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394F4-38B2-B34D-A5A7-3766C1C197D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FEC98B-0934-8A4F-AD0B-F2D1C4C5901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7B6E7C-A177-F841-A2ED-9507FD2D2DC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35B897B0-138F-2744-AFB2-5058A89149CB}"/>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E2E79803-ABA6-0545-820B-A99A6D39BCE5}"/>
              </a:ext>
            </a:extLst>
          </p:cNvPr>
          <p:cNvSpPr>
            <a:spLocks noGrp="1"/>
          </p:cNvSpPr>
          <p:nvPr>
            <p:ph type="sldNum" sz="quarter" idx="12"/>
          </p:nvPr>
        </p:nvSpPr>
        <p:spPr/>
        <p:txBody>
          <a:bodyPr/>
          <a:lstStyle/>
          <a:p>
            <a:pPr>
              <a:defRPr/>
            </a:pPr>
            <a:fld id="{E71ADBB6-3946-AF4D-B5C1-63DCBA142BC4}" type="slidenum">
              <a:rPr lang="en-US" altLang="en-US" smtClean="0"/>
              <a:pPr>
                <a:defRPr/>
              </a:pPr>
              <a:t>‹#›</a:t>
            </a:fld>
            <a:endParaRPr lang="en-US" altLang="en-US"/>
          </a:p>
        </p:txBody>
      </p:sp>
    </p:spTree>
    <p:extLst>
      <p:ext uri="{BB962C8B-B14F-4D97-AF65-F5344CB8AC3E}">
        <p14:creationId xmlns:p14="http://schemas.microsoft.com/office/powerpoint/2010/main" val="2036519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375C1-B688-E847-8D81-8AF9A525923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3324B1-E5E3-484D-829B-80E7957AF80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6E63C10-022B-B445-BC16-2C1E5A6FE42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C497D9-8310-0847-8AC2-C188F512ADE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31D850D-1F2E-044C-8582-6E883F2785B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8259B2-8B04-9348-953B-410C3E2D8EAA}"/>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EF6E5E8D-DE8C-9841-B643-9B16C5051A1D}"/>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DC23BCF1-6B72-1847-8188-0030545AADD7}"/>
              </a:ext>
            </a:extLst>
          </p:cNvPr>
          <p:cNvSpPr>
            <a:spLocks noGrp="1"/>
          </p:cNvSpPr>
          <p:nvPr>
            <p:ph type="sldNum" sz="quarter" idx="12"/>
          </p:nvPr>
        </p:nvSpPr>
        <p:spPr/>
        <p:txBody>
          <a:bodyPr/>
          <a:lstStyle/>
          <a:p>
            <a:pPr>
              <a:defRPr/>
            </a:pPr>
            <a:fld id="{1C35BBB6-8D10-3447-A805-0FD6D37FF9DF}" type="slidenum">
              <a:rPr lang="en-US" altLang="en-US" smtClean="0"/>
              <a:pPr>
                <a:defRPr/>
              </a:pPr>
              <a:t>‹#›</a:t>
            </a:fld>
            <a:endParaRPr lang="en-US" altLang="en-US"/>
          </a:p>
        </p:txBody>
      </p:sp>
    </p:spTree>
    <p:extLst>
      <p:ext uri="{BB962C8B-B14F-4D97-AF65-F5344CB8AC3E}">
        <p14:creationId xmlns:p14="http://schemas.microsoft.com/office/powerpoint/2010/main" val="1724571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39A98-E30C-0245-A5B9-C3C443AC1C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251597-D4E1-E64D-82BF-9B63D7D6B2E0}"/>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BFDF425B-C5B7-FE46-9264-B703942E4E74}"/>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EC5F95FD-658F-804B-A41F-EA59B8D56F52}"/>
              </a:ext>
            </a:extLst>
          </p:cNvPr>
          <p:cNvSpPr>
            <a:spLocks noGrp="1"/>
          </p:cNvSpPr>
          <p:nvPr>
            <p:ph type="sldNum" sz="quarter" idx="12"/>
          </p:nvPr>
        </p:nvSpPr>
        <p:spPr/>
        <p:txBody>
          <a:bodyPr/>
          <a:lstStyle/>
          <a:p>
            <a:pPr>
              <a:defRPr/>
            </a:pPr>
            <a:fld id="{05E6C3A3-DACC-A440-BDDE-49F112FC44B2}" type="slidenum">
              <a:rPr lang="en-US" altLang="en-US" smtClean="0"/>
              <a:pPr>
                <a:defRPr/>
              </a:pPr>
              <a:t>‹#›</a:t>
            </a:fld>
            <a:endParaRPr lang="en-US" altLang="en-US"/>
          </a:p>
        </p:txBody>
      </p:sp>
    </p:spTree>
    <p:extLst>
      <p:ext uri="{BB962C8B-B14F-4D97-AF65-F5344CB8AC3E}">
        <p14:creationId xmlns:p14="http://schemas.microsoft.com/office/powerpoint/2010/main" val="2456678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48CA27-3B44-8642-8F10-EB1CAF582516}"/>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6438B9BC-2126-564A-905C-60E8AB4CCBF8}"/>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0DD774B7-7672-974B-AEC9-06D4B2B06E67}"/>
              </a:ext>
            </a:extLst>
          </p:cNvPr>
          <p:cNvSpPr>
            <a:spLocks noGrp="1"/>
          </p:cNvSpPr>
          <p:nvPr>
            <p:ph type="sldNum" sz="quarter" idx="12"/>
          </p:nvPr>
        </p:nvSpPr>
        <p:spPr/>
        <p:txBody>
          <a:bodyPr/>
          <a:lstStyle/>
          <a:p>
            <a:pPr>
              <a:defRPr/>
            </a:pPr>
            <a:fld id="{8E5CAA60-522F-7943-BBCC-9D5CAEC0B54A}" type="slidenum">
              <a:rPr lang="en-US" altLang="en-US" smtClean="0"/>
              <a:pPr>
                <a:defRPr/>
              </a:pPr>
              <a:t>‹#›</a:t>
            </a:fld>
            <a:endParaRPr lang="en-US" altLang="en-US"/>
          </a:p>
        </p:txBody>
      </p:sp>
    </p:spTree>
    <p:extLst>
      <p:ext uri="{BB962C8B-B14F-4D97-AF65-F5344CB8AC3E}">
        <p14:creationId xmlns:p14="http://schemas.microsoft.com/office/powerpoint/2010/main" val="4169601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3F04F-C53F-7B43-A957-7413D45217B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48AB2BC-75C3-224A-B772-657B59FA23A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F9C3D6-28B7-044B-92F8-8C63FCF119E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34C39BF-9AF6-5244-9237-E1E956DE5DA6}"/>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D7D1501D-8BC7-C346-AB00-9F4F691B238F}"/>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B5287D21-62D1-BB4F-AB4C-DC65456EEA7B}"/>
              </a:ext>
            </a:extLst>
          </p:cNvPr>
          <p:cNvSpPr>
            <a:spLocks noGrp="1"/>
          </p:cNvSpPr>
          <p:nvPr>
            <p:ph type="sldNum" sz="quarter" idx="12"/>
          </p:nvPr>
        </p:nvSpPr>
        <p:spPr/>
        <p:txBody>
          <a:bodyPr/>
          <a:lstStyle/>
          <a:p>
            <a:pPr>
              <a:defRPr/>
            </a:pPr>
            <a:fld id="{E2BC12AB-B0A3-1B42-8DA7-8BDA013BF1EB}" type="slidenum">
              <a:rPr lang="en-US" altLang="en-US" smtClean="0"/>
              <a:pPr>
                <a:defRPr/>
              </a:pPr>
              <a:t>‹#›</a:t>
            </a:fld>
            <a:endParaRPr lang="en-US" altLang="en-US"/>
          </a:p>
        </p:txBody>
      </p:sp>
    </p:spTree>
    <p:extLst>
      <p:ext uri="{BB962C8B-B14F-4D97-AF65-F5344CB8AC3E}">
        <p14:creationId xmlns:p14="http://schemas.microsoft.com/office/powerpoint/2010/main" val="81871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369D4-B15A-3C47-9AC7-2A2759FC59A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2BAF8F4-5827-1242-A1D4-DF9621AE7EB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A2C9BC2-EB3D-D34F-8FE1-B66ED64022C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AF7422D-434C-9B47-BCAE-D01E602FF07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D8BD2DFE-50FE-0F40-A189-52F5EBCC240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6AB268D9-A7A2-D746-BB47-6A73F5272F25}"/>
              </a:ext>
            </a:extLst>
          </p:cNvPr>
          <p:cNvSpPr>
            <a:spLocks noGrp="1"/>
          </p:cNvSpPr>
          <p:nvPr>
            <p:ph type="sldNum" sz="quarter" idx="12"/>
          </p:nvPr>
        </p:nvSpPr>
        <p:spPr/>
        <p:txBody>
          <a:bodyPr/>
          <a:lstStyle/>
          <a:p>
            <a:pPr>
              <a:defRPr/>
            </a:pPr>
            <a:fld id="{1C35BBB6-8D10-3447-A805-0FD6D37FF9DF}" type="slidenum">
              <a:rPr lang="en-US" altLang="en-US" smtClean="0"/>
              <a:pPr>
                <a:defRPr/>
              </a:pPr>
              <a:t>‹#›</a:t>
            </a:fld>
            <a:endParaRPr lang="en-US" altLang="en-US"/>
          </a:p>
        </p:txBody>
      </p:sp>
    </p:spTree>
    <p:extLst>
      <p:ext uri="{BB962C8B-B14F-4D97-AF65-F5344CB8AC3E}">
        <p14:creationId xmlns:p14="http://schemas.microsoft.com/office/powerpoint/2010/main" val="2994072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4779A-983C-2F4F-A6A9-1A7CE89BEDB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AABBE6-C9C0-1341-A1C8-D159EDF4B99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FF698E-14FC-A344-AB92-4FCCF5EB78E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721F7720-9629-3641-9CD4-B4919B3A09C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99379EEE-B983-F14A-AA28-11EBBD5378F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C35BBB6-8D10-3447-A805-0FD6D37FF9DF}" type="slidenum">
              <a:rPr lang="en-US" altLang="en-US" smtClean="0"/>
              <a:pPr>
                <a:defRPr/>
              </a:pPr>
              <a:t>‹#›</a:t>
            </a:fld>
            <a:endParaRPr lang="en-US" altLang="en-US"/>
          </a:p>
        </p:txBody>
      </p:sp>
    </p:spTree>
    <p:extLst>
      <p:ext uri="{BB962C8B-B14F-4D97-AF65-F5344CB8AC3E}">
        <p14:creationId xmlns:p14="http://schemas.microsoft.com/office/powerpoint/2010/main" val="2848403823"/>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sidebar_umu.jpg">
            <a:extLst>
              <a:ext uri="{FF2B5EF4-FFF2-40B4-BE49-F238E27FC236}">
                <a16:creationId xmlns:a16="http://schemas.microsoft.com/office/drawing/2014/main" id="{E70E4B94-135A-0D44-80DF-5AD47DB39E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14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a:extLst>
              <a:ext uri="{FF2B5EF4-FFF2-40B4-BE49-F238E27FC236}">
                <a16:creationId xmlns:a16="http://schemas.microsoft.com/office/drawing/2014/main" id="{FA6C9E00-69E7-9543-9E12-06556B2945B6}"/>
              </a:ext>
            </a:extLst>
          </p:cNvPr>
          <p:cNvSpPr txBox="1">
            <a:spLocks noChangeArrowheads="1"/>
          </p:cNvSpPr>
          <p:nvPr/>
        </p:nvSpPr>
        <p:spPr bwMode="auto">
          <a:xfrm>
            <a:off x="2057400" y="2705100"/>
            <a:ext cx="6477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4400"/>
              <a:t>SHARED DECISION-MAKING TOOL</a:t>
            </a:r>
            <a:endParaRPr lang="en-US" altLang="en-US"/>
          </a:p>
        </p:txBody>
      </p:sp>
      <p:pic>
        <p:nvPicPr>
          <p:cNvPr id="2" name="Online Media 1" descr="Recorded Sound">
            <a:hlinkClick r:id="" action="ppaction://media"/>
            <a:extLst>
              <a:ext uri="{FF2B5EF4-FFF2-40B4-BE49-F238E27FC236}">
                <a16:creationId xmlns:a16="http://schemas.microsoft.com/office/drawing/2014/main" id="{E0593B28-5CB0-4748-81D5-4F2C635918F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67600" y="54864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2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sidebar_midblue.jpg">
            <a:extLst>
              <a:ext uri="{FF2B5EF4-FFF2-40B4-BE49-F238E27FC236}">
                <a16:creationId xmlns:a16="http://schemas.microsoft.com/office/drawing/2014/main" id="{AAC3EB45-C229-A946-A2AC-9B18257805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9" descr="footer_umu.jpg">
            <a:extLst>
              <a:ext uri="{FF2B5EF4-FFF2-40B4-BE49-F238E27FC236}">
                <a16:creationId xmlns:a16="http://schemas.microsoft.com/office/drawing/2014/main" id="{9999F9AA-93F6-C248-9A23-C24109DA668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a:extLst>
              <a:ext uri="{FF2B5EF4-FFF2-40B4-BE49-F238E27FC236}">
                <a16:creationId xmlns:a16="http://schemas.microsoft.com/office/drawing/2014/main" id="{32CD71DE-790E-CD4E-A623-DDE9C231B4DC}"/>
              </a:ext>
            </a:extLst>
          </p:cNvPr>
          <p:cNvSpPr>
            <a:spLocks noChangeArrowheads="1"/>
          </p:cNvSpPr>
          <p:nvPr/>
        </p:nvSpPr>
        <p:spPr bwMode="auto">
          <a:xfrm>
            <a:off x="990600" y="914400"/>
            <a:ext cx="7858125"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07000"/>
              </a:lnSpc>
              <a:spcAft>
                <a:spcPts val="800"/>
              </a:spcAft>
            </a:pPr>
            <a:r>
              <a:rPr lang="en-US" altLang="en-US" sz="2000" b="1"/>
              <a:t>What is Shared Decision Making?</a:t>
            </a:r>
            <a:endParaRPr lang="en-US" altLang="en-US" sz="2000"/>
          </a:p>
          <a:p>
            <a:r>
              <a:rPr lang="en-US" altLang="en-US" sz="2000"/>
              <a:t>Shared Decision Making is where patients/caregivers and doctors work together to make choices about selecting tests, treatments and care plans. Doctors use their medical knowledge while patients/caregivers explain their preferences and values. Together they decide which plan has the least risk and the most benefit. </a:t>
            </a:r>
          </a:p>
        </p:txBody>
      </p:sp>
      <p:pic>
        <p:nvPicPr>
          <p:cNvPr id="2" name="Online Media 1" descr="Recorded Sound">
            <a:hlinkClick r:id="" action="ppaction://media"/>
            <a:extLst>
              <a:ext uri="{FF2B5EF4-FFF2-40B4-BE49-F238E27FC236}">
                <a16:creationId xmlns:a16="http://schemas.microsoft.com/office/drawing/2014/main" id="{EA203F6C-B0B4-3744-9525-2CB3F122FBF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8600" y="5130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3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idebar_midblue.jpg">
            <a:extLst>
              <a:ext uri="{FF2B5EF4-FFF2-40B4-BE49-F238E27FC236}">
                <a16:creationId xmlns:a16="http://schemas.microsoft.com/office/drawing/2014/main" id="{B2D5743C-14EA-FF4F-B505-FB4EB16F77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9" descr="footer_umu.jpg">
            <a:extLst>
              <a:ext uri="{FF2B5EF4-FFF2-40B4-BE49-F238E27FC236}">
                <a16:creationId xmlns:a16="http://schemas.microsoft.com/office/drawing/2014/main" id="{056BE162-3B3F-AC46-AB27-A33616B6668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3">
            <a:extLst>
              <a:ext uri="{FF2B5EF4-FFF2-40B4-BE49-F238E27FC236}">
                <a16:creationId xmlns:a16="http://schemas.microsoft.com/office/drawing/2014/main" id="{C96490FF-4D5D-1543-85B6-2F09E0285D78}"/>
              </a:ext>
            </a:extLst>
          </p:cNvPr>
          <p:cNvSpPr>
            <a:spLocks noChangeArrowheads="1"/>
          </p:cNvSpPr>
          <p:nvPr/>
        </p:nvSpPr>
        <p:spPr bwMode="auto">
          <a:xfrm>
            <a:off x="990600" y="919163"/>
            <a:ext cx="785812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07000"/>
              </a:lnSpc>
              <a:spcAft>
                <a:spcPts val="800"/>
              </a:spcAft>
            </a:pPr>
            <a:r>
              <a:rPr lang="en-US" altLang="en-US" sz="2000" b="1" dirty="0"/>
              <a:t>How can I use this tool? </a:t>
            </a:r>
          </a:p>
          <a:p>
            <a:r>
              <a:rPr lang="en-US" altLang="en-US" sz="2000" dirty="0"/>
              <a:t>To make a decision, participants in Shared Decision Making should feel knowledgeable, supported and certain about their choice. You can use this tool to assist with your Shared Decision Making by organizing your personal values and preferences. Write down the questions to bring with you to your next appointment with your health care provider. </a:t>
            </a:r>
          </a:p>
          <a:p>
            <a:endParaRPr lang="en-US" altLang="en-US" sz="2000" dirty="0"/>
          </a:p>
        </p:txBody>
      </p:sp>
      <p:pic>
        <p:nvPicPr>
          <p:cNvPr id="2" name="Online Media 1" descr="Recorded Sound">
            <a:hlinkClick r:id="" action="ppaction://media"/>
            <a:extLst>
              <a:ext uri="{FF2B5EF4-FFF2-40B4-BE49-F238E27FC236}">
                <a16:creationId xmlns:a16="http://schemas.microsoft.com/office/drawing/2014/main" id="{9AE8493C-19B9-6040-A26F-1D283E6D6B3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8600" y="5126037"/>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9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sidebar_midblue.jpg">
            <a:extLst>
              <a:ext uri="{FF2B5EF4-FFF2-40B4-BE49-F238E27FC236}">
                <a16:creationId xmlns:a16="http://schemas.microsoft.com/office/drawing/2014/main" id="{111F1788-15E9-0C4E-822A-C9DA6FB0B0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9" descr="footer_umu.jpg">
            <a:extLst>
              <a:ext uri="{FF2B5EF4-FFF2-40B4-BE49-F238E27FC236}">
                <a16:creationId xmlns:a16="http://schemas.microsoft.com/office/drawing/2014/main" id="{146C39B9-D031-684D-98AA-65600710DD3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a:extLst>
              <a:ext uri="{FF2B5EF4-FFF2-40B4-BE49-F238E27FC236}">
                <a16:creationId xmlns:a16="http://schemas.microsoft.com/office/drawing/2014/main" id="{BB0B2D19-D924-2047-9AD0-7EA8C5BC6BF7}"/>
              </a:ext>
            </a:extLst>
          </p:cNvPr>
          <p:cNvSpPr>
            <a:spLocks noChangeArrowheads="1"/>
          </p:cNvSpPr>
          <p:nvPr/>
        </p:nvSpPr>
        <p:spPr bwMode="auto">
          <a:xfrm>
            <a:off x="809625" y="381000"/>
            <a:ext cx="7858125"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07000"/>
              </a:lnSpc>
              <a:spcAft>
                <a:spcPts val="800"/>
              </a:spcAft>
            </a:pPr>
            <a:r>
              <a:rPr lang="en-US" altLang="en-US" sz="2000" b="1" dirty="0"/>
              <a:t>What decision are you making?</a:t>
            </a:r>
          </a:p>
          <a:p>
            <a:pPr>
              <a:lnSpc>
                <a:spcPct val="107000"/>
              </a:lnSpc>
              <a:spcAft>
                <a:spcPts val="800"/>
              </a:spcAft>
            </a:pPr>
            <a:endParaRPr lang="en-US" altLang="en-US" sz="2000" dirty="0"/>
          </a:p>
          <a:p>
            <a:pPr>
              <a:lnSpc>
                <a:spcPct val="107000"/>
              </a:lnSpc>
              <a:spcAft>
                <a:spcPts val="800"/>
              </a:spcAft>
            </a:pPr>
            <a:endParaRPr lang="en-US" altLang="en-US" sz="2000" dirty="0"/>
          </a:p>
          <a:p>
            <a:pPr>
              <a:lnSpc>
                <a:spcPct val="107000"/>
              </a:lnSpc>
              <a:spcAft>
                <a:spcPts val="800"/>
              </a:spcAft>
            </a:pPr>
            <a:r>
              <a:rPr lang="en-US" altLang="en-US" sz="2000" b="1" dirty="0"/>
              <a:t>Who is making this decision with you?</a:t>
            </a:r>
          </a:p>
          <a:p>
            <a:pPr>
              <a:lnSpc>
                <a:spcPct val="107000"/>
              </a:lnSpc>
              <a:spcAft>
                <a:spcPts val="800"/>
              </a:spcAft>
            </a:pPr>
            <a:endParaRPr lang="en-US" altLang="en-US" sz="2000" dirty="0"/>
          </a:p>
          <a:p>
            <a:pPr>
              <a:lnSpc>
                <a:spcPct val="107000"/>
              </a:lnSpc>
              <a:spcAft>
                <a:spcPts val="800"/>
              </a:spcAft>
            </a:pPr>
            <a:endParaRPr lang="en-US" altLang="en-US" sz="2000" dirty="0"/>
          </a:p>
          <a:p>
            <a:pPr>
              <a:lnSpc>
                <a:spcPct val="107000"/>
              </a:lnSpc>
              <a:spcAft>
                <a:spcPts val="800"/>
              </a:spcAft>
            </a:pPr>
            <a:r>
              <a:rPr lang="en-US" altLang="en-US" sz="2000" b="1" dirty="0"/>
              <a:t>What stages of decision making are you? (circle one)</a:t>
            </a:r>
          </a:p>
          <a:p>
            <a:pPr>
              <a:lnSpc>
                <a:spcPct val="107000"/>
              </a:lnSpc>
              <a:spcAft>
                <a:spcPts val="800"/>
              </a:spcAft>
            </a:pPr>
            <a:endParaRPr lang="en-US" altLang="en-US" sz="2000" b="1" dirty="0"/>
          </a:p>
          <a:p>
            <a:pPr>
              <a:lnSpc>
                <a:spcPct val="107000"/>
              </a:lnSpc>
              <a:spcAft>
                <a:spcPts val="800"/>
              </a:spcAft>
            </a:pPr>
            <a:endParaRPr lang="en-US" altLang="en-US" sz="2000" b="1" dirty="0"/>
          </a:p>
          <a:p>
            <a:pPr>
              <a:lnSpc>
                <a:spcPct val="107000"/>
              </a:lnSpc>
              <a:spcAft>
                <a:spcPts val="800"/>
              </a:spcAft>
            </a:pPr>
            <a:r>
              <a:rPr lang="en-US" altLang="en-US" sz="2000" b="1" dirty="0"/>
              <a:t>When does this decision need to be made?</a:t>
            </a:r>
          </a:p>
          <a:p>
            <a:pPr>
              <a:lnSpc>
                <a:spcPct val="107000"/>
              </a:lnSpc>
              <a:spcAft>
                <a:spcPts val="800"/>
              </a:spcAft>
            </a:pPr>
            <a:endParaRPr lang="en-US" altLang="en-US" sz="2000" dirty="0"/>
          </a:p>
        </p:txBody>
      </p:sp>
      <p:graphicFrame>
        <p:nvGraphicFramePr>
          <p:cNvPr id="7" name="Table 6">
            <a:extLst>
              <a:ext uri="{FF2B5EF4-FFF2-40B4-BE49-F238E27FC236}">
                <a16:creationId xmlns:a16="http://schemas.microsoft.com/office/drawing/2014/main" id="{0D118B66-E979-41A2-9404-20FE91E736EB}"/>
              </a:ext>
            </a:extLst>
          </p:cNvPr>
          <p:cNvGraphicFramePr>
            <a:graphicFrameLocks noGrp="1"/>
          </p:cNvGraphicFramePr>
          <p:nvPr>
            <p:extLst>
              <p:ext uri="{D42A27DB-BD31-4B8C-83A1-F6EECF244321}">
                <p14:modId xmlns:p14="http://schemas.microsoft.com/office/powerpoint/2010/main" val="3411259650"/>
              </p:ext>
            </p:extLst>
          </p:nvPr>
        </p:nvGraphicFramePr>
        <p:xfrm>
          <a:off x="876300" y="788988"/>
          <a:ext cx="7791450" cy="640034"/>
        </p:xfrm>
        <a:graphic>
          <a:graphicData uri="http://schemas.openxmlformats.org/drawingml/2006/table">
            <a:tbl>
              <a:tblPr firstRow="1" bandRow="1">
                <a:tableStyleId>{5C22544A-7EE6-4342-B048-85BDC9FD1C3A}</a:tableStyleId>
              </a:tblPr>
              <a:tblGrid>
                <a:gridCol w="7791450">
                  <a:extLst>
                    <a:ext uri="{9D8B030D-6E8A-4147-A177-3AD203B41FA5}">
                      <a16:colId xmlns:a16="http://schemas.microsoft.com/office/drawing/2014/main" val="3293546837"/>
                    </a:ext>
                  </a:extLst>
                </a:gridCol>
              </a:tblGrid>
              <a:tr h="639762">
                <a:tc>
                  <a:txBody>
                    <a:bodyPr/>
                    <a:lstStyle/>
                    <a:p>
                      <a:endParaRPr lang="en-US" sz="1800" dirty="0"/>
                    </a:p>
                    <a:p>
                      <a:endParaRPr lang="en-US" sz="1800" dirty="0"/>
                    </a:p>
                  </a:txBody>
                  <a:tcPr marT="45697" marB="45697">
                    <a:solidFill>
                      <a:schemeClr val="accent1">
                        <a:lumMod val="75000"/>
                      </a:schemeClr>
                    </a:solidFill>
                  </a:tcPr>
                </a:tc>
                <a:extLst>
                  <a:ext uri="{0D108BD9-81ED-4DB2-BD59-A6C34878D82A}">
                    <a16:rowId xmlns:a16="http://schemas.microsoft.com/office/drawing/2014/main" val="1023625429"/>
                  </a:ext>
                </a:extLst>
              </a:tr>
            </a:tbl>
          </a:graphicData>
        </a:graphic>
      </p:graphicFrame>
      <p:graphicFrame>
        <p:nvGraphicFramePr>
          <p:cNvPr id="8" name="Table 7">
            <a:extLst>
              <a:ext uri="{FF2B5EF4-FFF2-40B4-BE49-F238E27FC236}">
                <a16:creationId xmlns:a16="http://schemas.microsoft.com/office/drawing/2014/main" id="{26E57760-34FB-4FFA-940E-8CA014509E56}"/>
              </a:ext>
            </a:extLst>
          </p:cNvPr>
          <p:cNvGraphicFramePr>
            <a:graphicFrameLocks noGrp="1"/>
          </p:cNvGraphicFramePr>
          <p:nvPr>
            <p:extLst>
              <p:ext uri="{D42A27DB-BD31-4B8C-83A1-F6EECF244321}">
                <p14:modId xmlns:p14="http://schemas.microsoft.com/office/powerpoint/2010/main" val="178698952"/>
              </p:ext>
            </p:extLst>
          </p:nvPr>
        </p:nvGraphicFramePr>
        <p:xfrm>
          <a:off x="876300" y="2087563"/>
          <a:ext cx="7791450" cy="640034"/>
        </p:xfrm>
        <a:graphic>
          <a:graphicData uri="http://schemas.openxmlformats.org/drawingml/2006/table">
            <a:tbl>
              <a:tblPr firstRow="1" bandRow="1">
                <a:tableStyleId>{5C22544A-7EE6-4342-B048-85BDC9FD1C3A}</a:tableStyleId>
              </a:tblPr>
              <a:tblGrid>
                <a:gridCol w="7791450">
                  <a:extLst>
                    <a:ext uri="{9D8B030D-6E8A-4147-A177-3AD203B41FA5}">
                      <a16:colId xmlns:a16="http://schemas.microsoft.com/office/drawing/2014/main" val="2313156592"/>
                    </a:ext>
                  </a:extLst>
                </a:gridCol>
              </a:tblGrid>
              <a:tr h="639762">
                <a:tc>
                  <a:txBody>
                    <a:bodyPr/>
                    <a:lstStyle/>
                    <a:p>
                      <a:endParaRPr lang="en-US" sz="1800" dirty="0"/>
                    </a:p>
                    <a:p>
                      <a:endParaRPr lang="en-US" sz="1800" dirty="0"/>
                    </a:p>
                  </a:txBody>
                  <a:tcPr marT="45697" marB="45697">
                    <a:solidFill>
                      <a:schemeClr val="accent1">
                        <a:lumMod val="75000"/>
                      </a:schemeClr>
                    </a:solidFill>
                  </a:tcPr>
                </a:tc>
                <a:extLst>
                  <a:ext uri="{0D108BD9-81ED-4DB2-BD59-A6C34878D82A}">
                    <a16:rowId xmlns:a16="http://schemas.microsoft.com/office/drawing/2014/main" val="3231702677"/>
                  </a:ext>
                </a:extLst>
              </a:tr>
            </a:tbl>
          </a:graphicData>
        </a:graphic>
      </p:graphicFrame>
      <p:graphicFrame>
        <p:nvGraphicFramePr>
          <p:cNvPr id="9" name="Table 8">
            <a:extLst>
              <a:ext uri="{FF2B5EF4-FFF2-40B4-BE49-F238E27FC236}">
                <a16:creationId xmlns:a16="http://schemas.microsoft.com/office/drawing/2014/main" id="{B21B389C-571F-459D-A700-1293E8716D61}"/>
              </a:ext>
            </a:extLst>
          </p:cNvPr>
          <p:cNvGraphicFramePr>
            <a:graphicFrameLocks noGrp="1"/>
          </p:cNvGraphicFramePr>
          <p:nvPr>
            <p:extLst>
              <p:ext uri="{D42A27DB-BD31-4B8C-83A1-F6EECF244321}">
                <p14:modId xmlns:p14="http://schemas.microsoft.com/office/powerpoint/2010/main" val="1112771627"/>
              </p:ext>
            </p:extLst>
          </p:nvPr>
        </p:nvGraphicFramePr>
        <p:xfrm>
          <a:off x="876299" y="3429000"/>
          <a:ext cx="7858124" cy="640034"/>
        </p:xfrm>
        <a:graphic>
          <a:graphicData uri="http://schemas.openxmlformats.org/drawingml/2006/table">
            <a:tbl>
              <a:tblPr firstRow="1" bandRow="1">
                <a:tableStyleId>{5C22544A-7EE6-4342-B048-85BDC9FD1C3A}</a:tableStyleId>
              </a:tblPr>
              <a:tblGrid>
                <a:gridCol w="1964531">
                  <a:extLst>
                    <a:ext uri="{9D8B030D-6E8A-4147-A177-3AD203B41FA5}">
                      <a16:colId xmlns:a16="http://schemas.microsoft.com/office/drawing/2014/main" val="2849004293"/>
                    </a:ext>
                  </a:extLst>
                </a:gridCol>
                <a:gridCol w="1964531">
                  <a:extLst>
                    <a:ext uri="{9D8B030D-6E8A-4147-A177-3AD203B41FA5}">
                      <a16:colId xmlns:a16="http://schemas.microsoft.com/office/drawing/2014/main" val="1259274430"/>
                    </a:ext>
                  </a:extLst>
                </a:gridCol>
                <a:gridCol w="1964531">
                  <a:extLst>
                    <a:ext uri="{9D8B030D-6E8A-4147-A177-3AD203B41FA5}">
                      <a16:colId xmlns:a16="http://schemas.microsoft.com/office/drawing/2014/main" val="28878906"/>
                    </a:ext>
                  </a:extLst>
                </a:gridCol>
                <a:gridCol w="1964531">
                  <a:extLst>
                    <a:ext uri="{9D8B030D-6E8A-4147-A177-3AD203B41FA5}">
                      <a16:colId xmlns:a16="http://schemas.microsoft.com/office/drawing/2014/main" val="3994392430"/>
                    </a:ext>
                  </a:extLst>
                </a:gridCol>
              </a:tblGrid>
              <a:tr h="639763">
                <a:tc>
                  <a:txBody>
                    <a:bodyPr/>
                    <a:lstStyle/>
                    <a:p>
                      <a:pPr algn="ctr"/>
                      <a:r>
                        <a:rPr lang="en-US" sz="1800" dirty="0"/>
                        <a:t>Haven’t thought about it </a:t>
                      </a:r>
                    </a:p>
                  </a:txBody>
                  <a:tcPr marT="45697" marB="45697">
                    <a:solidFill>
                      <a:schemeClr val="accent1">
                        <a:lumMod val="75000"/>
                      </a:schemeClr>
                    </a:solidFill>
                  </a:tcPr>
                </a:tc>
                <a:tc>
                  <a:txBody>
                    <a:bodyPr/>
                    <a:lstStyle/>
                    <a:p>
                      <a:pPr algn="ctr"/>
                      <a:r>
                        <a:rPr lang="en-US" sz="1800" dirty="0"/>
                        <a:t>Thinking about it</a:t>
                      </a:r>
                    </a:p>
                  </a:txBody>
                  <a:tcPr marT="45697" marB="45697">
                    <a:solidFill>
                      <a:schemeClr val="accent1">
                        <a:lumMod val="75000"/>
                      </a:schemeClr>
                    </a:solidFill>
                  </a:tcPr>
                </a:tc>
                <a:tc>
                  <a:txBody>
                    <a:bodyPr/>
                    <a:lstStyle/>
                    <a:p>
                      <a:pPr algn="ctr"/>
                      <a:r>
                        <a:rPr lang="en-US" sz="1800" dirty="0"/>
                        <a:t>Close to making a decision</a:t>
                      </a:r>
                    </a:p>
                  </a:txBody>
                  <a:tcPr marT="45697" marB="45697">
                    <a:solidFill>
                      <a:schemeClr val="accent1">
                        <a:lumMod val="75000"/>
                      </a:schemeClr>
                    </a:solidFill>
                  </a:tcPr>
                </a:tc>
                <a:tc>
                  <a:txBody>
                    <a:bodyPr/>
                    <a:lstStyle/>
                    <a:p>
                      <a:pPr algn="ctr"/>
                      <a:r>
                        <a:rPr lang="en-US" sz="1800" dirty="0"/>
                        <a:t>Have made a decision</a:t>
                      </a:r>
                    </a:p>
                  </a:txBody>
                  <a:tcPr marT="45697" marB="45697">
                    <a:solidFill>
                      <a:schemeClr val="accent1">
                        <a:lumMod val="75000"/>
                      </a:schemeClr>
                    </a:solidFill>
                  </a:tcPr>
                </a:tc>
                <a:extLst>
                  <a:ext uri="{0D108BD9-81ED-4DB2-BD59-A6C34878D82A}">
                    <a16:rowId xmlns:a16="http://schemas.microsoft.com/office/drawing/2014/main" val="3465558654"/>
                  </a:ext>
                </a:extLst>
              </a:tr>
            </a:tbl>
          </a:graphicData>
        </a:graphic>
      </p:graphicFrame>
      <p:graphicFrame>
        <p:nvGraphicFramePr>
          <p:cNvPr id="10" name="Table 9">
            <a:extLst>
              <a:ext uri="{FF2B5EF4-FFF2-40B4-BE49-F238E27FC236}">
                <a16:creationId xmlns:a16="http://schemas.microsoft.com/office/drawing/2014/main" id="{960ED777-1B29-47B5-AE66-7A61D4B86DDE}"/>
              </a:ext>
            </a:extLst>
          </p:cNvPr>
          <p:cNvGraphicFramePr>
            <a:graphicFrameLocks noGrp="1"/>
          </p:cNvGraphicFramePr>
          <p:nvPr>
            <p:extLst>
              <p:ext uri="{D42A27DB-BD31-4B8C-83A1-F6EECF244321}">
                <p14:modId xmlns:p14="http://schemas.microsoft.com/office/powerpoint/2010/main" val="436911696"/>
              </p:ext>
            </p:extLst>
          </p:nvPr>
        </p:nvGraphicFramePr>
        <p:xfrm>
          <a:off x="876300" y="4694238"/>
          <a:ext cx="7791450" cy="1217612"/>
        </p:xfrm>
        <a:graphic>
          <a:graphicData uri="http://schemas.openxmlformats.org/drawingml/2006/table">
            <a:tbl>
              <a:tblPr firstRow="1" bandRow="1">
                <a:tableStyleId>{5C22544A-7EE6-4342-B048-85BDC9FD1C3A}</a:tableStyleId>
              </a:tblPr>
              <a:tblGrid>
                <a:gridCol w="7791450">
                  <a:extLst>
                    <a:ext uri="{9D8B030D-6E8A-4147-A177-3AD203B41FA5}">
                      <a16:colId xmlns:a16="http://schemas.microsoft.com/office/drawing/2014/main" val="1797760362"/>
                    </a:ext>
                  </a:extLst>
                </a:gridCol>
              </a:tblGrid>
              <a:tr h="1217612">
                <a:tc>
                  <a:txBody>
                    <a:bodyPr/>
                    <a:lstStyle/>
                    <a:p>
                      <a:endParaRPr lang="en-US" sz="1800" dirty="0"/>
                    </a:p>
                  </a:txBody>
                  <a:tcPr marT="45698" marB="45698">
                    <a:solidFill>
                      <a:schemeClr val="accent1">
                        <a:lumMod val="75000"/>
                      </a:schemeClr>
                    </a:solidFill>
                  </a:tcPr>
                </a:tc>
                <a:extLst>
                  <a:ext uri="{0D108BD9-81ED-4DB2-BD59-A6C34878D82A}">
                    <a16:rowId xmlns:a16="http://schemas.microsoft.com/office/drawing/2014/main" val="2082009029"/>
                  </a:ext>
                </a:extLst>
              </a:tr>
            </a:tbl>
          </a:graphicData>
        </a:graphic>
      </p:graphicFrame>
      <p:pic>
        <p:nvPicPr>
          <p:cNvPr id="3" name="Online Media 2" descr="Recorded Sound">
            <a:hlinkClick r:id="" action="ppaction://media"/>
            <a:extLst>
              <a:ext uri="{FF2B5EF4-FFF2-40B4-BE49-F238E27FC236}">
                <a16:creationId xmlns:a16="http://schemas.microsoft.com/office/drawing/2014/main" id="{741BBC2A-993A-6C4F-9B63-AA4C17F3872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61350" y="5331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6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sidebar_midblue.jpg">
            <a:extLst>
              <a:ext uri="{FF2B5EF4-FFF2-40B4-BE49-F238E27FC236}">
                <a16:creationId xmlns:a16="http://schemas.microsoft.com/office/drawing/2014/main" id="{1262D2BE-77DC-0142-8A80-0C6DB2716F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9" descr="footer_umu.jpg">
            <a:extLst>
              <a:ext uri="{FF2B5EF4-FFF2-40B4-BE49-F238E27FC236}">
                <a16:creationId xmlns:a16="http://schemas.microsoft.com/office/drawing/2014/main" id="{072375EE-A7A1-5345-9EBE-36A5B06FA19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3">
            <a:extLst>
              <a:ext uri="{FF2B5EF4-FFF2-40B4-BE49-F238E27FC236}">
                <a16:creationId xmlns:a16="http://schemas.microsoft.com/office/drawing/2014/main" id="{90A9DAA1-B79E-AC43-B005-4F8201A53099}"/>
              </a:ext>
            </a:extLst>
          </p:cNvPr>
          <p:cNvSpPr>
            <a:spLocks noChangeArrowheads="1"/>
          </p:cNvSpPr>
          <p:nvPr/>
        </p:nvSpPr>
        <p:spPr bwMode="auto">
          <a:xfrm>
            <a:off x="990600" y="919163"/>
            <a:ext cx="7858125" cy="354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07000"/>
              </a:lnSpc>
              <a:spcAft>
                <a:spcPts val="800"/>
              </a:spcAft>
            </a:pPr>
            <a:r>
              <a:rPr lang="en-US" altLang="en-US" sz="2000" b="1" dirty="0"/>
              <a:t>Weigh the options to the decision you would like to make.</a:t>
            </a:r>
          </a:p>
          <a:p>
            <a:pPr>
              <a:lnSpc>
                <a:spcPct val="107000"/>
              </a:lnSpc>
              <a:spcAft>
                <a:spcPts val="800"/>
              </a:spcAft>
            </a:pPr>
            <a:r>
              <a:rPr lang="en-US" altLang="en-US" sz="2000" dirty="0"/>
              <a:t>1. In the table below, list up to three options for the decision that you want to make. </a:t>
            </a:r>
          </a:p>
          <a:p>
            <a:pPr>
              <a:lnSpc>
                <a:spcPct val="107000"/>
              </a:lnSpc>
              <a:spcAft>
                <a:spcPts val="800"/>
              </a:spcAft>
            </a:pPr>
            <a:r>
              <a:rPr lang="en-US" altLang="en-US" sz="2000" dirty="0"/>
              <a:t>2. For each option, list up to two benefits and risks for each. </a:t>
            </a:r>
          </a:p>
          <a:p>
            <a:pPr>
              <a:lnSpc>
                <a:spcPct val="107000"/>
              </a:lnSpc>
              <a:spcAft>
                <a:spcPts val="800"/>
              </a:spcAft>
            </a:pPr>
            <a:r>
              <a:rPr lang="en-US" altLang="en-US" sz="2000" dirty="0"/>
              <a:t>3. Then based on your values and preferences rate each benefit and risk that matters to you by circling either </a:t>
            </a:r>
            <a:r>
              <a:rPr lang="en-US" altLang="en-US" sz="2000" u="sng" dirty="0"/>
              <a:t>“none”, “a little”, or “a lot”</a:t>
            </a:r>
          </a:p>
          <a:p>
            <a:pPr>
              <a:lnSpc>
                <a:spcPct val="107000"/>
              </a:lnSpc>
              <a:spcAft>
                <a:spcPts val="800"/>
              </a:spcAft>
            </a:pPr>
            <a:endParaRPr lang="en-US" altLang="en-US" sz="2000" dirty="0"/>
          </a:p>
          <a:p>
            <a:pPr>
              <a:lnSpc>
                <a:spcPct val="107000"/>
              </a:lnSpc>
              <a:spcAft>
                <a:spcPts val="800"/>
              </a:spcAft>
            </a:pPr>
            <a:endParaRPr lang="en-US" altLang="en-US" sz="2000" dirty="0"/>
          </a:p>
        </p:txBody>
      </p:sp>
      <p:pic>
        <p:nvPicPr>
          <p:cNvPr id="3" name="Online Media 2" descr="Recorded Sound">
            <a:hlinkClick r:id="" action="ppaction://media"/>
            <a:extLst>
              <a:ext uri="{FF2B5EF4-FFF2-40B4-BE49-F238E27FC236}">
                <a16:creationId xmlns:a16="http://schemas.microsoft.com/office/drawing/2014/main" id="{7D28F131-7122-554F-BD99-4E66C29AB24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8600" y="5126037"/>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44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sidebar_midblue.jpg">
            <a:extLst>
              <a:ext uri="{FF2B5EF4-FFF2-40B4-BE49-F238E27FC236}">
                <a16:creationId xmlns:a16="http://schemas.microsoft.com/office/drawing/2014/main" id="{315357B9-0AC5-7045-9C5C-FCB9128D98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footer_umu.jpg">
            <a:extLst>
              <a:ext uri="{FF2B5EF4-FFF2-40B4-BE49-F238E27FC236}">
                <a16:creationId xmlns:a16="http://schemas.microsoft.com/office/drawing/2014/main" id="{81B05B45-D572-6B4F-9A63-6C947C408B7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3B03B493-F1E9-984E-97A7-8B2D473CEC93}"/>
              </a:ext>
            </a:extLst>
          </p:cNvPr>
          <p:cNvGraphicFramePr>
            <a:graphicFrameLocks noGrp="1"/>
          </p:cNvGraphicFramePr>
          <p:nvPr>
            <p:extLst>
              <p:ext uri="{D42A27DB-BD31-4B8C-83A1-F6EECF244321}">
                <p14:modId xmlns:p14="http://schemas.microsoft.com/office/powerpoint/2010/main" val="2374528678"/>
              </p:ext>
            </p:extLst>
          </p:nvPr>
        </p:nvGraphicFramePr>
        <p:xfrm>
          <a:off x="609600" y="273250"/>
          <a:ext cx="7620000" cy="5594151"/>
        </p:xfrm>
        <a:graphic>
          <a:graphicData uri="http://schemas.openxmlformats.org/drawingml/2006/table">
            <a:tbl>
              <a:tblPr firstRow="1" firstCol="1" bandRow="1">
                <a:tableStyleId>{5C22544A-7EE6-4342-B048-85BDC9FD1C3A}</a:tableStyleId>
              </a:tblPr>
              <a:tblGrid>
                <a:gridCol w="1514750">
                  <a:extLst>
                    <a:ext uri="{9D8B030D-6E8A-4147-A177-3AD203B41FA5}">
                      <a16:colId xmlns:a16="http://schemas.microsoft.com/office/drawing/2014/main" val="7438604"/>
                    </a:ext>
                  </a:extLst>
                </a:gridCol>
                <a:gridCol w="1793681">
                  <a:extLst>
                    <a:ext uri="{9D8B030D-6E8A-4147-A177-3AD203B41FA5}">
                      <a16:colId xmlns:a16="http://schemas.microsoft.com/office/drawing/2014/main" val="1926041429"/>
                    </a:ext>
                  </a:extLst>
                </a:gridCol>
                <a:gridCol w="1722003">
                  <a:extLst>
                    <a:ext uri="{9D8B030D-6E8A-4147-A177-3AD203B41FA5}">
                      <a16:colId xmlns:a16="http://schemas.microsoft.com/office/drawing/2014/main" val="3168812059"/>
                    </a:ext>
                  </a:extLst>
                </a:gridCol>
                <a:gridCol w="1618277">
                  <a:extLst>
                    <a:ext uri="{9D8B030D-6E8A-4147-A177-3AD203B41FA5}">
                      <a16:colId xmlns:a16="http://schemas.microsoft.com/office/drawing/2014/main" val="3738413553"/>
                    </a:ext>
                  </a:extLst>
                </a:gridCol>
                <a:gridCol w="971289">
                  <a:extLst>
                    <a:ext uri="{9D8B030D-6E8A-4147-A177-3AD203B41FA5}">
                      <a16:colId xmlns:a16="http://schemas.microsoft.com/office/drawing/2014/main" val="4236921040"/>
                    </a:ext>
                  </a:extLst>
                </a:gridCol>
              </a:tblGrid>
              <a:tr h="1296667">
                <a:tc>
                  <a:txBody>
                    <a:bodyPr/>
                    <a:lstStyle/>
                    <a:p>
                      <a:pPr marL="0" marR="0" algn="ctr">
                        <a:lnSpc>
                          <a:spcPct val="107000"/>
                        </a:lnSpc>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tc>
                  <a:txBody>
                    <a:bodyPr/>
                    <a:lstStyle/>
                    <a:p>
                      <a:pPr marL="0" marR="0" algn="ctr">
                        <a:lnSpc>
                          <a:spcPct val="107000"/>
                        </a:lnSpc>
                        <a:spcBef>
                          <a:spcPts val="0"/>
                        </a:spcBef>
                        <a:spcAft>
                          <a:spcPts val="0"/>
                        </a:spcAft>
                      </a:pPr>
                      <a:r>
                        <a:rPr lang="en-US" sz="1600" dirty="0">
                          <a:effectLst/>
                        </a:rPr>
                        <a:t>Benefits to this option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tc>
                  <a:txBody>
                    <a:bodyPr/>
                    <a:lstStyle/>
                    <a:p>
                      <a:pPr marL="0" marR="0" algn="ctr">
                        <a:lnSpc>
                          <a:spcPct val="107000"/>
                        </a:lnSpc>
                        <a:spcBef>
                          <a:spcPts val="0"/>
                        </a:spcBef>
                        <a:spcAft>
                          <a:spcPts val="0"/>
                        </a:spcAft>
                      </a:pPr>
                      <a:r>
                        <a:rPr lang="en-US" sz="1600" dirty="0">
                          <a:effectLst/>
                        </a:rPr>
                        <a:t>How much does this benefit matter?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tc>
                  <a:txBody>
                    <a:bodyPr/>
                    <a:lstStyle/>
                    <a:p>
                      <a:pPr marL="0" marR="0" algn="ctr">
                        <a:lnSpc>
                          <a:spcPct val="107000"/>
                        </a:lnSpc>
                        <a:spcBef>
                          <a:spcPts val="0"/>
                        </a:spcBef>
                        <a:spcAft>
                          <a:spcPts val="0"/>
                        </a:spcAft>
                      </a:pPr>
                      <a:r>
                        <a:rPr lang="en-US" sz="1600" dirty="0">
                          <a:effectLst/>
                        </a:rPr>
                        <a:t>Risks to this option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tc>
                  <a:txBody>
                    <a:bodyPr/>
                    <a:lstStyle/>
                    <a:p>
                      <a:pPr marL="0" marR="0" algn="ctr">
                        <a:lnSpc>
                          <a:spcPct val="107000"/>
                        </a:lnSpc>
                        <a:spcBef>
                          <a:spcPts val="0"/>
                        </a:spcBef>
                        <a:spcAft>
                          <a:spcPts val="0"/>
                        </a:spcAft>
                      </a:pPr>
                      <a:r>
                        <a:rPr lang="en-US" sz="1600" dirty="0">
                          <a:effectLst/>
                        </a:rPr>
                        <a:t>How much does this risk matter?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extLst>
                  <a:ext uri="{0D108BD9-81ED-4DB2-BD59-A6C34878D82A}">
                    <a16:rowId xmlns:a16="http://schemas.microsoft.com/office/drawing/2014/main" val="3576659346"/>
                  </a:ext>
                </a:extLst>
              </a:tr>
              <a:tr h="763504">
                <a:tc rowSpan="2">
                  <a:txBody>
                    <a:bodyPr/>
                    <a:lstStyle/>
                    <a:p>
                      <a:pPr marL="0" marR="0">
                        <a:lnSpc>
                          <a:spcPct val="107000"/>
                        </a:lnSpc>
                        <a:spcBef>
                          <a:spcPts val="0"/>
                        </a:spcBef>
                        <a:spcAft>
                          <a:spcPts val="0"/>
                        </a:spcAft>
                      </a:pPr>
                      <a:r>
                        <a:rPr lang="en-US" sz="1600" dirty="0">
                          <a:effectLst/>
                        </a:rPr>
                        <a:t>Option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tc>
                  <a:txBody>
                    <a:bodyPr/>
                    <a:lstStyle/>
                    <a:p>
                      <a:pPr marL="0" marR="0" algn="ctr">
                        <a:lnSpc>
                          <a:spcPct val="150000"/>
                        </a:lnSpc>
                        <a:spcBef>
                          <a:spcPts val="0"/>
                        </a:spcBef>
                        <a:spcAft>
                          <a:spcPts val="0"/>
                        </a:spcAft>
                      </a:pPr>
                      <a:r>
                        <a:rPr lang="en-US" sz="1050" dirty="0">
                          <a:effectLst/>
                        </a:rPr>
                        <a:t>None</a:t>
                      </a:r>
                      <a:endParaRPr lang="en-US" sz="1000" dirty="0">
                        <a:effectLst/>
                      </a:endParaRPr>
                    </a:p>
                    <a:p>
                      <a:pPr marL="0" marR="0" algn="ctr">
                        <a:lnSpc>
                          <a:spcPct val="150000"/>
                        </a:lnSpc>
                        <a:spcBef>
                          <a:spcPts val="0"/>
                        </a:spcBef>
                        <a:spcAft>
                          <a:spcPts val="0"/>
                        </a:spcAft>
                      </a:pPr>
                      <a:r>
                        <a:rPr lang="en-US" sz="1050" dirty="0">
                          <a:effectLst/>
                        </a:rPr>
                        <a:t>A little</a:t>
                      </a:r>
                      <a:endParaRPr lang="en-US" sz="1000" dirty="0">
                        <a:effectLst/>
                      </a:endParaRPr>
                    </a:p>
                    <a:p>
                      <a:pPr marL="0" marR="0" algn="ctr">
                        <a:lnSpc>
                          <a:spcPct val="150000"/>
                        </a:lnSpc>
                        <a:spcBef>
                          <a:spcPts val="0"/>
                        </a:spcBef>
                        <a:spcAft>
                          <a:spcPts val="0"/>
                        </a:spcAft>
                      </a:pPr>
                      <a:r>
                        <a:rPr lang="en-US" sz="1050" dirty="0">
                          <a:effectLst/>
                        </a:rPr>
                        <a:t> A lot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tc>
                  <a:txBody>
                    <a:bodyPr/>
                    <a:lstStyle/>
                    <a:p>
                      <a:pPr marL="0" marR="0" algn="ctr">
                        <a:lnSpc>
                          <a:spcPct val="150000"/>
                        </a:lnSpc>
                        <a:spcBef>
                          <a:spcPts val="0"/>
                        </a:spcBef>
                        <a:spcAft>
                          <a:spcPts val="0"/>
                        </a:spcAft>
                      </a:pPr>
                      <a:r>
                        <a:rPr lang="en-US" sz="1050" dirty="0">
                          <a:effectLst/>
                        </a:rPr>
                        <a:t>None</a:t>
                      </a:r>
                      <a:endParaRPr lang="en-US" sz="1000" dirty="0">
                        <a:effectLst/>
                      </a:endParaRPr>
                    </a:p>
                    <a:p>
                      <a:pPr marL="0" marR="0" algn="ctr">
                        <a:lnSpc>
                          <a:spcPct val="150000"/>
                        </a:lnSpc>
                        <a:spcBef>
                          <a:spcPts val="0"/>
                        </a:spcBef>
                        <a:spcAft>
                          <a:spcPts val="0"/>
                        </a:spcAft>
                      </a:pPr>
                      <a:r>
                        <a:rPr lang="en-US" sz="1050" dirty="0">
                          <a:effectLst/>
                        </a:rPr>
                        <a:t>A little</a:t>
                      </a:r>
                      <a:endParaRPr lang="en-US" sz="1000" dirty="0">
                        <a:effectLst/>
                      </a:endParaRPr>
                    </a:p>
                    <a:p>
                      <a:pPr marL="0" marR="0" algn="ctr">
                        <a:lnSpc>
                          <a:spcPct val="107000"/>
                        </a:lnSpc>
                        <a:spcBef>
                          <a:spcPts val="0"/>
                        </a:spcBef>
                        <a:spcAft>
                          <a:spcPts val="0"/>
                        </a:spcAft>
                      </a:pPr>
                      <a:r>
                        <a:rPr lang="en-US" sz="1050" dirty="0">
                          <a:effectLst/>
                        </a:rPr>
                        <a:t> A lot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extLst>
                  <a:ext uri="{0D108BD9-81ED-4DB2-BD59-A6C34878D82A}">
                    <a16:rowId xmlns:a16="http://schemas.microsoft.com/office/drawing/2014/main" val="2364858638"/>
                  </a:ext>
                </a:extLst>
              </a:tr>
              <a:tr h="706796">
                <a:tc vMerge="1">
                  <a:txBody>
                    <a:bodyPr/>
                    <a:lstStyle/>
                    <a:p>
                      <a:endParaRPr lang="en-US"/>
                    </a:p>
                  </a:txBody>
                  <a:tcPr/>
                </a:tc>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tc>
                  <a:txBody>
                    <a:bodyPr/>
                    <a:lstStyle/>
                    <a:p>
                      <a:pPr marL="0" marR="0" algn="ctr">
                        <a:lnSpc>
                          <a:spcPct val="150000"/>
                        </a:lnSpc>
                        <a:spcBef>
                          <a:spcPts val="0"/>
                        </a:spcBef>
                        <a:spcAft>
                          <a:spcPts val="0"/>
                        </a:spcAft>
                      </a:pPr>
                      <a:r>
                        <a:rPr lang="en-US" sz="1050" dirty="0">
                          <a:effectLst/>
                        </a:rPr>
                        <a:t>None</a:t>
                      </a:r>
                      <a:endParaRPr lang="en-US" sz="1000" dirty="0">
                        <a:effectLst/>
                      </a:endParaRPr>
                    </a:p>
                    <a:p>
                      <a:pPr marL="0" marR="0" algn="ctr">
                        <a:lnSpc>
                          <a:spcPct val="150000"/>
                        </a:lnSpc>
                        <a:spcBef>
                          <a:spcPts val="0"/>
                        </a:spcBef>
                        <a:spcAft>
                          <a:spcPts val="0"/>
                        </a:spcAft>
                      </a:pPr>
                      <a:r>
                        <a:rPr lang="en-US" sz="1050" dirty="0">
                          <a:effectLst/>
                        </a:rPr>
                        <a:t>A little</a:t>
                      </a:r>
                      <a:endParaRPr lang="en-US" sz="1000" dirty="0">
                        <a:effectLst/>
                      </a:endParaRPr>
                    </a:p>
                    <a:p>
                      <a:pPr marL="0" marR="0" algn="ctr">
                        <a:lnSpc>
                          <a:spcPct val="107000"/>
                        </a:lnSpc>
                        <a:spcBef>
                          <a:spcPts val="0"/>
                        </a:spcBef>
                        <a:spcAft>
                          <a:spcPts val="0"/>
                        </a:spcAft>
                      </a:pPr>
                      <a:r>
                        <a:rPr lang="en-US" sz="1050" dirty="0">
                          <a:effectLst/>
                        </a:rPr>
                        <a:t> A lot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tc>
                  <a:txBody>
                    <a:bodyPr/>
                    <a:lstStyle/>
                    <a:p>
                      <a:pPr marL="0" marR="0" algn="ctr">
                        <a:lnSpc>
                          <a:spcPct val="150000"/>
                        </a:lnSpc>
                        <a:spcBef>
                          <a:spcPts val="0"/>
                        </a:spcBef>
                        <a:spcAft>
                          <a:spcPts val="0"/>
                        </a:spcAft>
                      </a:pPr>
                      <a:r>
                        <a:rPr lang="en-US" sz="1050" dirty="0">
                          <a:effectLst/>
                        </a:rPr>
                        <a:t>None</a:t>
                      </a:r>
                      <a:endParaRPr lang="en-US" sz="1000" dirty="0">
                        <a:effectLst/>
                      </a:endParaRPr>
                    </a:p>
                    <a:p>
                      <a:pPr marL="0" marR="0" algn="ctr">
                        <a:lnSpc>
                          <a:spcPct val="150000"/>
                        </a:lnSpc>
                        <a:spcBef>
                          <a:spcPts val="0"/>
                        </a:spcBef>
                        <a:spcAft>
                          <a:spcPts val="0"/>
                        </a:spcAft>
                      </a:pPr>
                      <a:r>
                        <a:rPr lang="en-US" sz="1050" dirty="0">
                          <a:effectLst/>
                        </a:rPr>
                        <a:t>A little</a:t>
                      </a:r>
                      <a:endParaRPr lang="en-US" sz="1000" dirty="0">
                        <a:effectLst/>
                      </a:endParaRPr>
                    </a:p>
                    <a:p>
                      <a:pPr marL="0" marR="0" algn="ctr">
                        <a:lnSpc>
                          <a:spcPct val="107000"/>
                        </a:lnSpc>
                        <a:spcBef>
                          <a:spcPts val="0"/>
                        </a:spcBef>
                        <a:spcAft>
                          <a:spcPts val="0"/>
                        </a:spcAft>
                      </a:pPr>
                      <a:r>
                        <a:rPr lang="en-US" sz="1050" dirty="0">
                          <a:effectLst/>
                        </a:rPr>
                        <a:t> A lot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extLst>
                  <a:ext uri="{0D108BD9-81ED-4DB2-BD59-A6C34878D82A}">
                    <a16:rowId xmlns:a16="http://schemas.microsoft.com/office/drawing/2014/main" val="3038113924"/>
                  </a:ext>
                </a:extLst>
              </a:tr>
              <a:tr h="706796">
                <a:tc rowSpan="2">
                  <a:txBody>
                    <a:bodyPr/>
                    <a:lstStyle/>
                    <a:p>
                      <a:pPr marL="0" marR="0">
                        <a:lnSpc>
                          <a:spcPct val="107000"/>
                        </a:lnSpc>
                        <a:spcBef>
                          <a:spcPts val="0"/>
                        </a:spcBef>
                        <a:spcAft>
                          <a:spcPts val="0"/>
                        </a:spcAft>
                      </a:pPr>
                      <a:r>
                        <a:rPr lang="en-US" sz="1600" dirty="0">
                          <a:effectLst/>
                        </a:rPr>
                        <a:t>Option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tc>
                  <a:txBody>
                    <a:bodyPr/>
                    <a:lstStyle/>
                    <a:p>
                      <a:pPr marL="0" marR="0" algn="ctr">
                        <a:lnSpc>
                          <a:spcPct val="150000"/>
                        </a:lnSpc>
                        <a:spcBef>
                          <a:spcPts val="0"/>
                        </a:spcBef>
                        <a:spcAft>
                          <a:spcPts val="0"/>
                        </a:spcAft>
                      </a:pPr>
                      <a:r>
                        <a:rPr lang="en-US" sz="1050" dirty="0">
                          <a:effectLst/>
                        </a:rPr>
                        <a:t>None</a:t>
                      </a:r>
                      <a:endParaRPr lang="en-US" sz="1000" dirty="0">
                        <a:effectLst/>
                      </a:endParaRPr>
                    </a:p>
                    <a:p>
                      <a:pPr marL="0" marR="0" algn="ctr">
                        <a:lnSpc>
                          <a:spcPct val="150000"/>
                        </a:lnSpc>
                        <a:spcBef>
                          <a:spcPts val="0"/>
                        </a:spcBef>
                        <a:spcAft>
                          <a:spcPts val="0"/>
                        </a:spcAft>
                      </a:pPr>
                      <a:r>
                        <a:rPr lang="en-US" sz="1050" dirty="0">
                          <a:effectLst/>
                        </a:rPr>
                        <a:t>A little</a:t>
                      </a:r>
                      <a:endParaRPr lang="en-US" sz="1000" dirty="0">
                        <a:effectLst/>
                      </a:endParaRPr>
                    </a:p>
                    <a:p>
                      <a:pPr marL="0" marR="0" algn="ctr">
                        <a:lnSpc>
                          <a:spcPct val="107000"/>
                        </a:lnSpc>
                        <a:spcBef>
                          <a:spcPts val="0"/>
                        </a:spcBef>
                        <a:spcAft>
                          <a:spcPts val="0"/>
                        </a:spcAft>
                      </a:pPr>
                      <a:r>
                        <a:rPr lang="en-US" sz="1050" dirty="0">
                          <a:effectLst/>
                        </a:rPr>
                        <a:t> A lot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tc>
                  <a:txBody>
                    <a:bodyPr/>
                    <a:lstStyle/>
                    <a:p>
                      <a:pPr marL="0" marR="0" algn="ctr">
                        <a:lnSpc>
                          <a:spcPct val="150000"/>
                        </a:lnSpc>
                        <a:spcBef>
                          <a:spcPts val="0"/>
                        </a:spcBef>
                        <a:spcAft>
                          <a:spcPts val="0"/>
                        </a:spcAft>
                      </a:pPr>
                      <a:r>
                        <a:rPr lang="en-US" sz="1050" dirty="0">
                          <a:effectLst/>
                        </a:rPr>
                        <a:t>None</a:t>
                      </a:r>
                      <a:endParaRPr lang="en-US" sz="1000" dirty="0">
                        <a:effectLst/>
                      </a:endParaRPr>
                    </a:p>
                    <a:p>
                      <a:pPr marL="0" marR="0" algn="ctr">
                        <a:lnSpc>
                          <a:spcPct val="150000"/>
                        </a:lnSpc>
                        <a:spcBef>
                          <a:spcPts val="0"/>
                        </a:spcBef>
                        <a:spcAft>
                          <a:spcPts val="0"/>
                        </a:spcAft>
                      </a:pPr>
                      <a:r>
                        <a:rPr lang="en-US" sz="1050" dirty="0">
                          <a:effectLst/>
                        </a:rPr>
                        <a:t>A little</a:t>
                      </a:r>
                      <a:endParaRPr lang="en-US" sz="1000" dirty="0">
                        <a:effectLst/>
                      </a:endParaRPr>
                    </a:p>
                    <a:p>
                      <a:pPr marL="0" marR="0" algn="ctr">
                        <a:lnSpc>
                          <a:spcPct val="107000"/>
                        </a:lnSpc>
                        <a:spcBef>
                          <a:spcPts val="0"/>
                        </a:spcBef>
                        <a:spcAft>
                          <a:spcPts val="0"/>
                        </a:spcAft>
                      </a:pPr>
                      <a:r>
                        <a:rPr lang="en-US" sz="1050" dirty="0">
                          <a:effectLst/>
                        </a:rPr>
                        <a:t>A lot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extLst>
                  <a:ext uri="{0D108BD9-81ED-4DB2-BD59-A6C34878D82A}">
                    <a16:rowId xmlns:a16="http://schemas.microsoft.com/office/drawing/2014/main" val="1358291499"/>
                  </a:ext>
                </a:extLst>
              </a:tr>
              <a:tr h="706796">
                <a:tc vMerge="1">
                  <a:txBody>
                    <a:bodyPr/>
                    <a:lstStyle/>
                    <a:p>
                      <a:endParaRPr lang="en-US"/>
                    </a:p>
                  </a:txBody>
                  <a:tcPr/>
                </a:tc>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tc>
                  <a:txBody>
                    <a:bodyPr/>
                    <a:lstStyle/>
                    <a:p>
                      <a:pPr marL="0" marR="0" algn="ctr">
                        <a:lnSpc>
                          <a:spcPct val="150000"/>
                        </a:lnSpc>
                        <a:spcBef>
                          <a:spcPts val="0"/>
                        </a:spcBef>
                        <a:spcAft>
                          <a:spcPts val="0"/>
                        </a:spcAft>
                      </a:pPr>
                      <a:r>
                        <a:rPr lang="en-US" sz="1050" dirty="0">
                          <a:effectLst/>
                        </a:rPr>
                        <a:t>None</a:t>
                      </a:r>
                      <a:endParaRPr lang="en-US" sz="1000" dirty="0">
                        <a:effectLst/>
                      </a:endParaRPr>
                    </a:p>
                    <a:p>
                      <a:pPr marL="0" marR="0" algn="ctr">
                        <a:lnSpc>
                          <a:spcPct val="150000"/>
                        </a:lnSpc>
                        <a:spcBef>
                          <a:spcPts val="0"/>
                        </a:spcBef>
                        <a:spcAft>
                          <a:spcPts val="0"/>
                        </a:spcAft>
                      </a:pPr>
                      <a:r>
                        <a:rPr lang="en-US" sz="1050" dirty="0">
                          <a:effectLst/>
                        </a:rPr>
                        <a:t>A little</a:t>
                      </a:r>
                      <a:endParaRPr lang="en-US" sz="1000" dirty="0">
                        <a:effectLst/>
                      </a:endParaRPr>
                    </a:p>
                    <a:p>
                      <a:pPr marL="0" marR="0" algn="ctr">
                        <a:lnSpc>
                          <a:spcPct val="107000"/>
                        </a:lnSpc>
                        <a:spcBef>
                          <a:spcPts val="0"/>
                        </a:spcBef>
                        <a:spcAft>
                          <a:spcPts val="0"/>
                        </a:spcAft>
                      </a:pPr>
                      <a:r>
                        <a:rPr lang="en-US" sz="1050" dirty="0">
                          <a:effectLst/>
                        </a:rPr>
                        <a:t> A lot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tc>
                  <a:txBody>
                    <a:bodyPr/>
                    <a:lstStyle/>
                    <a:p>
                      <a:pPr marL="0" marR="0" algn="ctr">
                        <a:lnSpc>
                          <a:spcPct val="150000"/>
                        </a:lnSpc>
                        <a:spcBef>
                          <a:spcPts val="0"/>
                        </a:spcBef>
                        <a:spcAft>
                          <a:spcPts val="0"/>
                        </a:spcAft>
                      </a:pPr>
                      <a:r>
                        <a:rPr lang="en-US" sz="1050" dirty="0">
                          <a:effectLst/>
                        </a:rPr>
                        <a:t>None</a:t>
                      </a:r>
                      <a:endParaRPr lang="en-US" sz="1000" dirty="0">
                        <a:effectLst/>
                      </a:endParaRPr>
                    </a:p>
                    <a:p>
                      <a:pPr marL="0" marR="0" algn="ctr">
                        <a:lnSpc>
                          <a:spcPct val="150000"/>
                        </a:lnSpc>
                        <a:spcBef>
                          <a:spcPts val="0"/>
                        </a:spcBef>
                        <a:spcAft>
                          <a:spcPts val="0"/>
                        </a:spcAft>
                      </a:pPr>
                      <a:r>
                        <a:rPr lang="en-US" sz="1050" dirty="0">
                          <a:effectLst/>
                        </a:rPr>
                        <a:t>A little</a:t>
                      </a:r>
                      <a:endParaRPr lang="en-US" sz="1000" dirty="0">
                        <a:effectLst/>
                      </a:endParaRPr>
                    </a:p>
                    <a:p>
                      <a:pPr marL="0" marR="0" algn="ctr">
                        <a:lnSpc>
                          <a:spcPct val="107000"/>
                        </a:lnSpc>
                        <a:spcBef>
                          <a:spcPts val="0"/>
                        </a:spcBef>
                        <a:spcAft>
                          <a:spcPts val="0"/>
                        </a:spcAft>
                      </a:pPr>
                      <a:r>
                        <a:rPr lang="en-US" sz="1050" dirty="0">
                          <a:effectLst/>
                        </a:rPr>
                        <a:t> A lot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extLst>
                  <a:ext uri="{0D108BD9-81ED-4DB2-BD59-A6C34878D82A}">
                    <a16:rowId xmlns:a16="http://schemas.microsoft.com/office/drawing/2014/main" val="668346437"/>
                  </a:ext>
                </a:extLst>
              </a:tr>
              <a:tr h="706796">
                <a:tc rowSpan="2">
                  <a:txBody>
                    <a:bodyPr/>
                    <a:lstStyle/>
                    <a:p>
                      <a:pPr marL="0" marR="0">
                        <a:lnSpc>
                          <a:spcPct val="107000"/>
                        </a:lnSpc>
                        <a:spcBef>
                          <a:spcPts val="0"/>
                        </a:spcBef>
                        <a:spcAft>
                          <a:spcPts val="0"/>
                        </a:spcAft>
                      </a:pPr>
                      <a:r>
                        <a:rPr lang="en-US" sz="1600" dirty="0">
                          <a:effectLst/>
                        </a:rPr>
                        <a:t>Option 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tc>
                  <a:txBody>
                    <a:bodyPr/>
                    <a:lstStyle/>
                    <a:p>
                      <a:pPr marL="0" marR="0" algn="ctr">
                        <a:lnSpc>
                          <a:spcPct val="150000"/>
                        </a:lnSpc>
                        <a:spcBef>
                          <a:spcPts val="0"/>
                        </a:spcBef>
                        <a:spcAft>
                          <a:spcPts val="0"/>
                        </a:spcAft>
                      </a:pPr>
                      <a:r>
                        <a:rPr lang="en-US" sz="1050" dirty="0">
                          <a:effectLst/>
                        </a:rPr>
                        <a:t>None</a:t>
                      </a:r>
                      <a:endParaRPr lang="en-US" sz="1000" dirty="0">
                        <a:effectLst/>
                      </a:endParaRPr>
                    </a:p>
                    <a:p>
                      <a:pPr marL="0" marR="0" algn="ctr">
                        <a:lnSpc>
                          <a:spcPct val="150000"/>
                        </a:lnSpc>
                        <a:spcBef>
                          <a:spcPts val="0"/>
                        </a:spcBef>
                        <a:spcAft>
                          <a:spcPts val="0"/>
                        </a:spcAft>
                      </a:pPr>
                      <a:r>
                        <a:rPr lang="en-US" sz="1050" dirty="0">
                          <a:effectLst/>
                        </a:rPr>
                        <a:t>A little</a:t>
                      </a:r>
                      <a:endParaRPr lang="en-US" sz="1000" dirty="0">
                        <a:effectLst/>
                      </a:endParaRPr>
                    </a:p>
                    <a:p>
                      <a:pPr marL="0" marR="0" algn="ctr">
                        <a:lnSpc>
                          <a:spcPct val="107000"/>
                        </a:lnSpc>
                        <a:spcBef>
                          <a:spcPts val="0"/>
                        </a:spcBef>
                        <a:spcAft>
                          <a:spcPts val="0"/>
                        </a:spcAft>
                      </a:pPr>
                      <a:r>
                        <a:rPr lang="en-US" sz="1050" dirty="0">
                          <a:effectLst/>
                        </a:rPr>
                        <a:t> A lot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tc>
                  <a:txBody>
                    <a:bodyPr/>
                    <a:lstStyle/>
                    <a:p>
                      <a:pPr marL="0" marR="0" algn="ctr">
                        <a:lnSpc>
                          <a:spcPct val="150000"/>
                        </a:lnSpc>
                        <a:spcBef>
                          <a:spcPts val="0"/>
                        </a:spcBef>
                        <a:spcAft>
                          <a:spcPts val="0"/>
                        </a:spcAft>
                      </a:pPr>
                      <a:r>
                        <a:rPr lang="en-US" sz="1050" dirty="0">
                          <a:effectLst/>
                        </a:rPr>
                        <a:t>None</a:t>
                      </a:r>
                      <a:endParaRPr lang="en-US" sz="1000" dirty="0">
                        <a:effectLst/>
                      </a:endParaRPr>
                    </a:p>
                    <a:p>
                      <a:pPr marL="0" marR="0" algn="ctr">
                        <a:lnSpc>
                          <a:spcPct val="150000"/>
                        </a:lnSpc>
                        <a:spcBef>
                          <a:spcPts val="0"/>
                        </a:spcBef>
                        <a:spcAft>
                          <a:spcPts val="0"/>
                        </a:spcAft>
                      </a:pPr>
                      <a:r>
                        <a:rPr lang="en-US" sz="1050" dirty="0">
                          <a:effectLst/>
                        </a:rPr>
                        <a:t>A little</a:t>
                      </a:r>
                      <a:endParaRPr lang="en-US" sz="1000" dirty="0">
                        <a:effectLst/>
                      </a:endParaRPr>
                    </a:p>
                    <a:p>
                      <a:pPr marL="0" marR="0" algn="ctr">
                        <a:lnSpc>
                          <a:spcPct val="107000"/>
                        </a:lnSpc>
                        <a:spcBef>
                          <a:spcPts val="0"/>
                        </a:spcBef>
                        <a:spcAft>
                          <a:spcPts val="0"/>
                        </a:spcAft>
                      </a:pPr>
                      <a:r>
                        <a:rPr lang="en-US" sz="1050" dirty="0">
                          <a:effectLst/>
                        </a:rPr>
                        <a:t> A lot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extLst>
                  <a:ext uri="{0D108BD9-81ED-4DB2-BD59-A6C34878D82A}">
                    <a16:rowId xmlns:a16="http://schemas.microsoft.com/office/drawing/2014/main" val="3291595965"/>
                  </a:ext>
                </a:extLst>
              </a:tr>
              <a:tr h="706796">
                <a:tc vMerge="1">
                  <a:txBody>
                    <a:bodyPr/>
                    <a:lstStyle/>
                    <a:p>
                      <a:endParaRPr lang="en-US"/>
                    </a:p>
                  </a:txBody>
                  <a:tcPr/>
                </a:tc>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tc>
                  <a:txBody>
                    <a:bodyPr/>
                    <a:lstStyle/>
                    <a:p>
                      <a:pPr marL="0" marR="0" algn="ctr">
                        <a:lnSpc>
                          <a:spcPct val="150000"/>
                        </a:lnSpc>
                        <a:spcBef>
                          <a:spcPts val="0"/>
                        </a:spcBef>
                        <a:spcAft>
                          <a:spcPts val="0"/>
                        </a:spcAft>
                      </a:pPr>
                      <a:r>
                        <a:rPr lang="en-US" sz="1050" dirty="0">
                          <a:effectLst/>
                        </a:rPr>
                        <a:t>None</a:t>
                      </a:r>
                      <a:endParaRPr lang="en-US" sz="1000" dirty="0">
                        <a:effectLst/>
                      </a:endParaRPr>
                    </a:p>
                    <a:p>
                      <a:pPr marL="0" marR="0" algn="ctr">
                        <a:lnSpc>
                          <a:spcPct val="150000"/>
                        </a:lnSpc>
                        <a:spcBef>
                          <a:spcPts val="0"/>
                        </a:spcBef>
                        <a:spcAft>
                          <a:spcPts val="0"/>
                        </a:spcAft>
                      </a:pPr>
                      <a:r>
                        <a:rPr lang="en-US" sz="1050" dirty="0">
                          <a:effectLst/>
                        </a:rPr>
                        <a:t>A little</a:t>
                      </a:r>
                      <a:endParaRPr lang="en-US" sz="1000" dirty="0">
                        <a:effectLst/>
                      </a:endParaRPr>
                    </a:p>
                    <a:p>
                      <a:pPr marL="0" marR="0" algn="ctr">
                        <a:lnSpc>
                          <a:spcPct val="107000"/>
                        </a:lnSpc>
                        <a:spcBef>
                          <a:spcPts val="0"/>
                        </a:spcBef>
                        <a:spcAft>
                          <a:spcPts val="0"/>
                        </a:spcAft>
                      </a:pPr>
                      <a:r>
                        <a:rPr lang="en-US" sz="1050" dirty="0">
                          <a:effectLst/>
                        </a:rPr>
                        <a:t> A lot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tc>
                  <a:txBody>
                    <a:bodyPr/>
                    <a:lstStyle/>
                    <a:p>
                      <a:pPr marL="0" marR="0" algn="ctr">
                        <a:lnSpc>
                          <a:spcPct val="150000"/>
                        </a:lnSpc>
                        <a:spcBef>
                          <a:spcPts val="0"/>
                        </a:spcBef>
                        <a:spcAft>
                          <a:spcPts val="0"/>
                        </a:spcAft>
                      </a:pPr>
                      <a:r>
                        <a:rPr lang="en-US" sz="1050" dirty="0">
                          <a:effectLst/>
                        </a:rPr>
                        <a:t>None</a:t>
                      </a:r>
                      <a:endParaRPr lang="en-US" sz="1000" dirty="0">
                        <a:effectLst/>
                      </a:endParaRPr>
                    </a:p>
                    <a:p>
                      <a:pPr marL="0" marR="0" algn="ctr">
                        <a:lnSpc>
                          <a:spcPct val="150000"/>
                        </a:lnSpc>
                        <a:spcBef>
                          <a:spcPts val="0"/>
                        </a:spcBef>
                        <a:spcAft>
                          <a:spcPts val="0"/>
                        </a:spcAft>
                      </a:pPr>
                      <a:r>
                        <a:rPr lang="en-US" sz="1050" dirty="0">
                          <a:effectLst/>
                        </a:rPr>
                        <a:t>A little</a:t>
                      </a:r>
                      <a:endParaRPr lang="en-US" sz="1000" dirty="0">
                        <a:effectLst/>
                      </a:endParaRPr>
                    </a:p>
                    <a:p>
                      <a:pPr marL="0" marR="0" algn="ctr">
                        <a:lnSpc>
                          <a:spcPct val="107000"/>
                        </a:lnSpc>
                        <a:spcBef>
                          <a:spcPts val="0"/>
                        </a:spcBef>
                        <a:spcAft>
                          <a:spcPts val="0"/>
                        </a:spcAft>
                      </a:pPr>
                      <a:r>
                        <a:rPr lang="en-US" sz="1050" dirty="0">
                          <a:effectLst/>
                        </a:rPr>
                        <a:t> A lot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416" marR="50416" marT="0" marB="0"/>
                </a:tc>
                <a:extLst>
                  <a:ext uri="{0D108BD9-81ED-4DB2-BD59-A6C34878D82A}">
                    <a16:rowId xmlns:a16="http://schemas.microsoft.com/office/drawing/2014/main" val="1049727833"/>
                  </a:ext>
                </a:extLst>
              </a:tr>
            </a:tbl>
          </a:graphicData>
        </a:graphic>
      </p:graphicFrame>
      <p:pic>
        <p:nvPicPr>
          <p:cNvPr id="5" name="Online Media 4" descr="Recorded Sound">
            <a:hlinkClick r:id="" action="ppaction://media"/>
            <a:extLst>
              <a:ext uri="{FF2B5EF4-FFF2-40B4-BE49-F238E27FC236}">
                <a16:creationId xmlns:a16="http://schemas.microsoft.com/office/drawing/2014/main" id="{B84AFB82-99BC-FB45-9FF6-5EEA91F8499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59775" y="544988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sidebar_midblue.jpg">
            <a:extLst>
              <a:ext uri="{FF2B5EF4-FFF2-40B4-BE49-F238E27FC236}">
                <a16:creationId xmlns:a16="http://schemas.microsoft.com/office/drawing/2014/main" id="{EEF0063C-291B-5544-A03A-225F6CE2B45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9" descr="footer_umu.jpg">
            <a:extLst>
              <a:ext uri="{FF2B5EF4-FFF2-40B4-BE49-F238E27FC236}">
                <a16:creationId xmlns:a16="http://schemas.microsoft.com/office/drawing/2014/main" id="{B191AF11-1EA5-1747-A60E-DF5D55E3124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3">
            <a:extLst>
              <a:ext uri="{FF2B5EF4-FFF2-40B4-BE49-F238E27FC236}">
                <a16:creationId xmlns:a16="http://schemas.microsoft.com/office/drawing/2014/main" id="{B351F63B-D6BE-DE4E-AC5E-0B4FC90D444C}"/>
              </a:ext>
            </a:extLst>
          </p:cNvPr>
          <p:cNvSpPr>
            <a:spLocks noChangeArrowheads="1"/>
          </p:cNvSpPr>
          <p:nvPr/>
        </p:nvSpPr>
        <p:spPr bwMode="auto">
          <a:xfrm>
            <a:off x="990600" y="790317"/>
            <a:ext cx="7858125" cy="144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t>Do you have questions for your health care provider about the decision you are making?</a:t>
            </a:r>
          </a:p>
          <a:p>
            <a:pPr>
              <a:lnSpc>
                <a:spcPct val="107000"/>
              </a:lnSpc>
              <a:spcAft>
                <a:spcPts val="800"/>
              </a:spcAft>
            </a:pPr>
            <a:endParaRPr lang="en-US" altLang="en-US" sz="2000" dirty="0"/>
          </a:p>
          <a:p>
            <a:pPr>
              <a:lnSpc>
                <a:spcPct val="107000"/>
              </a:lnSpc>
              <a:spcAft>
                <a:spcPts val="800"/>
              </a:spcAft>
            </a:pPr>
            <a:endParaRPr lang="en-US" altLang="en-US" sz="2000" dirty="0"/>
          </a:p>
        </p:txBody>
      </p:sp>
      <p:graphicFrame>
        <p:nvGraphicFramePr>
          <p:cNvPr id="2" name="Table 1">
            <a:extLst>
              <a:ext uri="{FF2B5EF4-FFF2-40B4-BE49-F238E27FC236}">
                <a16:creationId xmlns:a16="http://schemas.microsoft.com/office/drawing/2014/main" id="{71BD8753-7A5E-45B4-A103-019B8C9E7B63}"/>
              </a:ext>
            </a:extLst>
          </p:cNvPr>
          <p:cNvGraphicFramePr>
            <a:graphicFrameLocks noGrp="1"/>
          </p:cNvGraphicFramePr>
          <p:nvPr>
            <p:extLst>
              <p:ext uri="{D42A27DB-BD31-4B8C-83A1-F6EECF244321}">
                <p14:modId xmlns:p14="http://schemas.microsoft.com/office/powerpoint/2010/main" val="2627330884"/>
              </p:ext>
            </p:extLst>
          </p:nvPr>
        </p:nvGraphicFramePr>
        <p:xfrm>
          <a:off x="990600" y="1886743"/>
          <a:ext cx="7620000" cy="3363913"/>
        </p:xfrm>
        <a:graphic>
          <a:graphicData uri="http://schemas.openxmlformats.org/drawingml/2006/table">
            <a:tbl>
              <a:tblPr firstRow="1" firstCol="1" bandRow="1">
                <a:tableStyleId>{5C22544A-7EE6-4342-B048-85BDC9FD1C3A}</a:tableStyleId>
              </a:tblPr>
              <a:tblGrid>
                <a:gridCol w="579591">
                  <a:extLst>
                    <a:ext uri="{9D8B030D-6E8A-4147-A177-3AD203B41FA5}">
                      <a16:colId xmlns:a16="http://schemas.microsoft.com/office/drawing/2014/main" val="223530259"/>
                    </a:ext>
                  </a:extLst>
                </a:gridCol>
                <a:gridCol w="7040409">
                  <a:extLst>
                    <a:ext uri="{9D8B030D-6E8A-4147-A177-3AD203B41FA5}">
                      <a16:colId xmlns:a16="http://schemas.microsoft.com/office/drawing/2014/main" val="3170606976"/>
                    </a:ext>
                  </a:extLst>
                </a:gridCol>
              </a:tblGrid>
              <a:tr h="441689">
                <a:tc>
                  <a:txBody>
                    <a:bodyPr/>
                    <a:lstStyle/>
                    <a:p>
                      <a:pPr marL="0" marR="0">
                        <a:lnSpc>
                          <a:spcPct val="107000"/>
                        </a:lnSpc>
                        <a:spcBef>
                          <a:spcPts val="0"/>
                        </a:spcBef>
                        <a:spcAft>
                          <a:spcPts val="0"/>
                        </a:spcAft>
                      </a:pPr>
                      <a:r>
                        <a:rPr lang="en-US" sz="13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solidFill>
                      <a:schemeClr val="accent1">
                        <a:lumMod val="75000"/>
                      </a:schemeClr>
                    </a:solidFill>
                  </a:tcPr>
                </a:tc>
                <a:tc>
                  <a:txBody>
                    <a:bodyPr/>
                    <a:lstStyle/>
                    <a:p>
                      <a:pPr marL="0" marR="0">
                        <a:lnSpc>
                          <a:spcPct val="107000"/>
                        </a:lnSpc>
                        <a:spcBef>
                          <a:spcPts val="0"/>
                        </a:spcBef>
                        <a:spcAft>
                          <a:spcPts val="0"/>
                        </a:spcAft>
                      </a:pPr>
                      <a:r>
                        <a:rPr lang="en-US" sz="2000" dirty="0">
                          <a:effectLst/>
                        </a:rPr>
                        <a:t>Questions</a:t>
                      </a:r>
                      <a:r>
                        <a:rPr lang="en-US" sz="13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solidFill>
                      <a:schemeClr val="accent1">
                        <a:lumMod val="75000"/>
                      </a:schemeClr>
                    </a:solidFill>
                  </a:tcPr>
                </a:tc>
                <a:extLst>
                  <a:ext uri="{0D108BD9-81ED-4DB2-BD59-A6C34878D82A}">
                    <a16:rowId xmlns:a16="http://schemas.microsoft.com/office/drawing/2014/main" val="3651960320"/>
                  </a:ext>
                </a:extLst>
              </a:tr>
              <a:tr h="732431">
                <a:tc>
                  <a:txBody>
                    <a:bodyPr/>
                    <a:lstStyle/>
                    <a:p>
                      <a:pPr marL="0" marR="0" algn="ctr">
                        <a:lnSpc>
                          <a:spcPct val="107000"/>
                        </a:lnSpc>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solidFill>
                      <a:schemeClr val="accent1">
                        <a:lumMod val="75000"/>
                      </a:schemeClr>
                    </a:solidFill>
                  </a:tcPr>
                </a:tc>
                <a:tc>
                  <a:txBody>
                    <a:bodyPr/>
                    <a:lstStyle/>
                    <a:p>
                      <a:pPr marL="0" marR="0">
                        <a:lnSpc>
                          <a:spcPct val="107000"/>
                        </a:lnSpc>
                        <a:spcBef>
                          <a:spcPts val="0"/>
                        </a:spcBef>
                        <a:spcAft>
                          <a:spcPts val="0"/>
                        </a:spcAft>
                      </a:pPr>
                      <a:r>
                        <a:rPr lang="en-US" sz="13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solidFill>
                      <a:schemeClr val="accent1">
                        <a:lumMod val="75000"/>
                      </a:schemeClr>
                    </a:solidFill>
                  </a:tcPr>
                </a:tc>
                <a:extLst>
                  <a:ext uri="{0D108BD9-81ED-4DB2-BD59-A6C34878D82A}">
                    <a16:rowId xmlns:a16="http://schemas.microsoft.com/office/drawing/2014/main" val="2217366518"/>
                  </a:ext>
                </a:extLst>
              </a:tr>
              <a:tr h="729931">
                <a:tc>
                  <a:txBody>
                    <a:bodyPr/>
                    <a:lstStyle/>
                    <a:p>
                      <a:pPr marL="0" marR="0" algn="ctr">
                        <a:lnSpc>
                          <a:spcPct val="107000"/>
                        </a:lnSpc>
                        <a:spcBef>
                          <a:spcPts val="0"/>
                        </a:spcBef>
                        <a:spcAft>
                          <a:spcPts val="0"/>
                        </a:spcAft>
                      </a:pPr>
                      <a:r>
                        <a:rPr lang="en-US" sz="2000" dirty="0">
                          <a:effectLst/>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solidFill>
                      <a:schemeClr val="accent1">
                        <a:lumMod val="75000"/>
                      </a:schemeClr>
                    </a:solidFill>
                  </a:tcPr>
                </a:tc>
                <a:tc>
                  <a:txBody>
                    <a:bodyPr/>
                    <a:lstStyle/>
                    <a:p>
                      <a:pPr marL="0" marR="0">
                        <a:lnSpc>
                          <a:spcPct val="107000"/>
                        </a:lnSpc>
                        <a:spcBef>
                          <a:spcPts val="0"/>
                        </a:spcBef>
                        <a:spcAft>
                          <a:spcPts val="0"/>
                        </a:spcAft>
                      </a:pPr>
                      <a:r>
                        <a:rPr lang="en-US" sz="13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solidFill>
                      <a:schemeClr val="accent1">
                        <a:lumMod val="75000"/>
                      </a:schemeClr>
                    </a:solidFill>
                  </a:tcPr>
                </a:tc>
                <a:extLst>
                  <a:ext uri="{0D108BD9-81ED-4DB2-BD59-A6C34878D82A}">
                    <a16:rowId xmlns:a16="http://schemas.microsoft.com/office/drawing/2014/main" val="3039735712"/>
                  </a:ext>
                </a:extLst>
              </a:tr>
              <a:tr h="769762">
                <a:tc>
                  <a:txBody>
                    <a:bodyPr/>
                    <a:lstStyle/>
                    <a:p>
                      <a:pPr marL="0" marR="0" algn="ctr">
                        <a:lnSpc>
                          <a:spcPct val="107000"/>
                        </a:lnSpc>
                        <a:spcBef>
                          <a:spcPts val="0"/>
                        </a:spcBef>
                        <a:spcAft>
                          <a:spcPts val="0"/>
                        </a:spcAft>
                      </a:pPr>
                      <a:r>
                        <a:rPr lang="en-US" sz="2000" dirty="0">
                          <a:effectLst/>
                        </a:rPr>
                        <a:t>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solidFill>
                      <a:schemeClr val="accent1">
                        <a:lumMod val="75000"/>
                      </a:schemeClr>
                    </a:solidFill>
                  </a:tcPr>
                </a:tc>
                <a:tc>
                  <a:txBody>
                    <a:bodyPr/>
                    <a:lstStyle/>
                    <a:p>
                      <a:pPr marL="0" marR="0">
                        <a:lnSpc>
                          <a:spcPct val="107000"/>
                        </a:lnSpc>
                        <a:spcBef>
                          <a:spcPts val="0"/>
                        </a:spcBef>
                        <a:spcAft>
                          <a:spcPts val="0"/>
                        </a:spcAft>
                      </a:pPr>
                      <a:r>
                        <a:rPr lang="en-US" sz="13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solidFill>
                      <a:schemeClr val="accent1">
                        <a:lumMod val="75000"/>
                      </a:schemeClr>
                    </a:solidFill>
                  </a:tcPr>
                </a:tc>
                <a:extLst>
                  <a:ext uri="{0D108BD9-81ED-4DB2-BD59-A6C34878D82A}">
                    <a16:rowId xmlns:a16="http://schemas.microsoft.com/office/drawing/2014/main" val="3414241804"/>
                  </a:ext>
                </a:extLst>
              </a:tr>
              <a:tr h="690100">
                <a:tc>
                  <a:txBody>
                    <a:bodyPr/>
                    <a:lstStyle/>
                    <a:p>
                      <a:pPr marL="0" marR="0" algn="ctr">
                        <a:lnSpc>
                          <a:spcPct val="107000"/>
                        </a:lnSpc>
                        <a:spcBef>
                          <a:spcPts val="0"/>
                        </a:spcBef>
                        <a:spcAft>
                          <a:spcPts val="0"/>
                        </a:spcAft>
                      </a:pPr>
                      <a:r>
                        <a:rPr lang="en-US" sz="2000" dirty="0">
                          <a:effectLst/>
                        </a:rPr>
                        <a:t>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solidFill>
                      <a:schemeClr val="accent1">
                        <a:lumMod val="75000"/>
                      </a:schemeClr>
                    </a:solidFill>
                  </a:tcPr>
                </a:tc>
                <a:tc>
                  <a:txBody>
                    <a:bodyPr/>
                    <a:lstStyle/>
                    <a:p>
                      <a:pPr marL="0" marR="0">
                        <a:lnSpc>
                          <a:spcPct val="107000"/>
                        </a:lnSpc>
                        <a:spcBef>
                          <a:spcPts val="0"/>
                        </a:spcBef>
                        <a:spcAft>
                          <a:spcPts val="0"/>
                        </a:spcAft>
                      </a:pPr>
                      <a:r>
                        <a:rPr lang="en-US" sz="13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solidFill>
                      <a:schemeClr val="accent1">
                        <a:lumMod val="75000"/>
                      </a:schemeClr>
                    </a:solidFill>
                  </a:tcPr>
                </a:tc>
                <a:extLst>
                  <a:ext uri="{0D108BD9-81ED-4DB2-BD59-A6C34878D82A}">
                    <a16:rowId xmlns:a16="http://schemas.microsoft.com/office/drawing/2014/main" val="4223655172"/>
                  </a:ext>
                </a:extLst>
              </a:tr>
            </a:tbl>
          </a:graphicData>
        </a:graphic>
      </p:graphicFrame>
      <p:pic>
        <p:nvPicPr>
          <p:cNvPr id="4" name="Online Media 3" descr="Recorded Sound">
            <a:hlinkClick r:id="" action="ppaction://media"/>
            <a:extLst>
              <a:ext uri="{FF2B5EF4-FFF2-40B4-BE49-F238E27FC236}">
                <a16:creationId xmlns:a16="http://schemas.microsoft.com/office/drawing/2014/main" id="{B3614D98-8389-9846-8746-CBB32BFE7E7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50200" y="5318917"/>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82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sidebar_midblue.jpg">
            <a:extLst>
              <a:ext uri="{FF2B5EF4-FFF2-40B4-BE49-F238E27FC236}">
                <a16:creationId xmlns:a16="http://schemas.microsoft.com/office/drawing/2014/main" id="{B1199345-4B10-AB40-A064-03B34C78D2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9" descr="footer_umu.jpg">
            <a:extLst>
              <a:ext uri="{FF2B5EF4-FFF2-40B4-BE49-F238E27FC236}">
                <a16:creationId xmlns:a16="http://schemas.microsoft.com/office/drawing/2014/main" id="{D0C1A2D2-E6A9-C74E-B3E6-40D8B1EEE9D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3">
            <a:extLst>
              <a:ext uri="{FF2B5EF4-FFF2-40B4-BE49-F238E27FC236}">
                <a16:creationId xmlns:a16="http://schemas.microsoft.com/office/drawing/2014/main" id="{143C24E4-1FD0-E54D-987E-6A642B2D8CE1}"/>
              </a:ext>
            </a:extLst>
          </p:cNvPr>
          <p:cNvSpPr>
            <a:spLocks noChangeArrowheads="1"/>
          </p:cNvSpPr>
          <p:nvPr/>
        </p:nvSpPr>
        <p:spPr bwMode="auto">
          <a:xfrm>
            <a:off x="990600" y="919163"/>
            <a:ext cx="78581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07000"/>
              </a:lnSpc>
              <a:spcAft>
                <a:spcPts val="800"/>
              </a:spcAft>
            </a:pPr>
            <a:r>
              <a:rPr lang="en-US" altLang="en-US" sz="2000" b="1"/>
              <a:t>Next Steps?</a:t>
            </a:r>
            <a:endParaRPr lang="en-US" altLang="en-US" sz="2000"/>
          </a:p>
          <a:p>
            <a:pPr>
              <a:lnSpc>
                <a:spcPct val="107000"/>
              </a:lnSpc>
              <a:spcAft>
                <a:spcPts val="800"/>
              </a:spcAft>
            </a:pPr>
            <a:r>
              <a:rPr lang="en-US" altLang="en-US" sz="2000"/>
              <a:t>Bring this tool with you to your next appointment with your health care provider.</a:t>
            </a:r>
          </a:p>
          <a:p>
            <a:pPr>
              <a:lnSpc>
                <a:spcPct val="107000"/>
              </a:lnSpc>
              <a:spcAft>
                <a:spcPts val="800"/>
              </a:spcAft>
            </a:pPr>
            <a:endParaRPr lang="en-US" altLang="en-US" sz="2000"/>
          </a:p>
          <a:p>
            <a:pPr>
              <a:lnSpc>
                <a:spcPct val="107000"/>
              </a:lnSpc>
              <a:spcAft>
                <a:spcPts val="800"/>
              </a:spcAft>
            </a:pPr>
            <a:endParaRPr lang="en-US" altLang="en-US" sz="2000"/>
          </a:p>
          <a:p>
            <a:pPr>
              <a:lnSpc>
                <a:spcPct val="107000"/>
              </a:lnSpc>
              <a:spcAft>
                <a:spcPts val="800"/>
              </a:spcAft>
            </a:pPr>
            <a:r>
              <a:rPr lang="en-US" altLang="en-US" sz="2000"/>
              <a:t>Have questions? </a:t>
            </a:r>
          </a:p>
          <a:p>
            <a:pPr>
              <a:lnSpc>
                <a:spcPct val="107000"/>
              </a:lnSpc>
              <a:spcAft>
                <a:spcPts val="800"/>
              </a:spcAft>
            </a:pPr>
            <a:r>
              <a:rPr lang="en-US" altLang="en-US" sz="2000"/>
              <a:t>Ask your doctor or health care provider at your next appointment.</a:t>
            </a:r>
          </a:p>
        </p:txBody>
      </p:sp>
      <p:sp>
        <p:nvSpPr>
          <p:cNvPr id="9221" name="Rectangle 4">
            <a:extLst>
              <a:ext uri="{FF2B5EF4-FFF2-40B4-BE49-F238E27FC236}">
                <a16:creationId xmlns:a16="http://schemas.microsoft.com/office/drawing/2014/main" id="{2944E051-45C3-B64D-BA30-FD059ED4A956}"/>
              </a:ext>
            </a:extLst>
          </p:cNvPr>
          <p:cNvSpPr>
            <a:spLocks noChangeArrowheads="1"/>
          </p:cNvSpPr>
          <p:nvPr/>
        </p:nvSpPr>
        <p:spPr bwMode="auto">
          <a:xfrm>
            <a:off x="900113" y="4648200"/>
            <a:ext cx="7724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2971800" algn="ctr"/>
                <a:tab pos="5943600" algn="r"/>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2971800" algn="ctr"/>
                <a:tab pos="5943600" algn="r"/>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2971800" algn="ctr"/>
                <a:tab pos="5943600" algn="r"/>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9pPr>
          </a:lstStyle>
          <a:p>
            <a:pPr>
              <a:buFontTx/>
              <a:buNone/>
            </a:pPr>
            <a:r>
              <a:rPr lang="en-US" altLang="en-US" sz="1000">
                <a:solidFill>
                  <a:schemeClr val="bg2"/>
                </a:solidFill>
                <a:latin typeface="Calibri" panose="020F0502020204030204" pitchFamily="34" charset="0"/>
                <a:cs typeface="Times New Roman" panose="02020603050405020304" pitchFamily="18" charset="0"/>
              </a:rPr>
              <a:t>Created June 2020. Medically reviewed by Sharon Brangman, MD, FACP, AGSF. Interventions for increasing the use of shared decision making by healthcare professionals. The Cochrane database of systematic reviews, 7(7), CD006732. doi:10.1002/14651858.CD006732.pub4 NIH Medline Plus. (2019). Shared decision making. Retrieved from https://medlineplus.gov/ency/patientinstructions/000877.htm National Learning Consortium (2013). Shared decision making. Retrieved from https://www.healthit.gov/sites/default/files/nlc_shared_decision_making_fact_sheet.pdf This program was funded through a Patient-Centered Outcomes Research Institute® (PCORI®) Eugene Washington PCORI Engagement Award (14197-RFSUNY).</a:t>
            </a:r>
            <a:endParaRPr lang="en-US" altLang="en-US" sz="1000">
              <a:solidFill>
                <a:schemeClr val="bg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 name="Online Media 1" descr="Recorded Sound">
            <a:hlinkClick r:id="" action="ppaction://media"/>
            <a:extLst>
              <a:ext uri="{FF2B5EF4-FFF2-40B4-BE49-F238E27FC236}">
                <a16:creationId xmlns:a16="http://schemas.microsoft.com/office/drawing/2014/main" id="{82DAC47D-F9D6-4741-8215-09CECD98F86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12088" y="3769519"/>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TotalTime>
  <Words>569</Words>
  <Application>Microsoft Macintosh PowerPoint</Application>
  <PresentationFormat>On-screen Show (4:3)</PresentationFormat>
  <Paragraphs>97</Paragraphs>
  <Slides>8</Slides>
  <Notes>0</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Indelicato, Alyssa M</dc:creator>
  <cp:lastModifiedBy>Indelicato, Alyssa M</cp:lastModifiedBy>
  <cp:revision>3</cp:revision>
  <cp:lastPrinted>2020-01-31T17:00:17Z</cp:lastPrinted>
  <dcterms:created xsi:type="dcterms:W3CDTF">2021-03-17T18:34:02Z</dcterms:created>
  <dcterms:modified xsi:type="dcterms:W3CDTF">2021-03-17T19:01:04Z</dcterms:modified>
</cp:coreProperties>
</file>