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0" r:id="rId2"/>
    <p:sldId id="261" r:id="rId3"/>
    <p:sldId id="263" r:id="rId4"/>
    <p:sldId id="262" r:id="rId5"/>
    <p:sldId id="265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6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B0DB85-87D6-0E4B-8883-082E32CD88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5959B1-76A6-0E4F-82A0-06A627776B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3AF5B0-B1B6-3747-B3D9-DDEFE62FB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1B5CB-8E7C-1641-BEDC-6CA0377BF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92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8EB485-8A68-874F-9F2F-89C1388C1A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744F94-6C64-D24D-AB8F-D5F6746D9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ABF337-C92C-9943-B0E4-978E458842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88D5-0679-2A4C-AEE4-7426F31DE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39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368272-9206-3247-83B0-7E7520ED25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4C6728-FA1C-4149-AF35-56CB8E8D27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CC6C2C-A695-AB44-9764-0FE32EF65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38F30-8D11-5D47-9124-A732C5A86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27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FD2DCB-22B0-C94F-974C-929BCC036C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5973F6-8D62-334A-B07D-5DF7F3239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F1DC7D-3AEB-F548-BF10-50A1934E7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FFDDD-745F-8F47-86C5-24212F18C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2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F0C483-B183-724D-8094-C9F877F84C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F6AE04-6F2B-4646-BC4E-C0D18E558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F6A88-FE18-3941-B186-BBD75FAE36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0AE9E-B626-7445-97C3-1FFDEF9D7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141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B69900-1A46-FF4E-BCDB-34F937D132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2C6F39-ED01-5F47-956F-FF8CC5EA4F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480B7C-6D71-9042-947D-A3CB9E6D7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B11AC-51AE-F041-967E-104A78AFC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56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F4AF28-AFCA-5F46-BF61-E4BE528B3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4C22F54-1533-3D4F-9020-1B9A4E80E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222916E-EFFD-7348-BEB9-4ED6AAFEDD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EE261-B273-B14E-BF7F-64C0F4BDF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83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E1B24E-3136-4A4A-9863-E54508C4B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ABCC19-F9EE-5341-B4EE-934E85B3EC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9C6C18-D449-2C47-B088-501F7F02A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74897-245F-344E-AFDA-FF18ADE1F2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51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67F15F-4368-6347-BF45-654486765E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C987E76-B7B4-6F49-8DF9-09D5C7FB4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2C7EC4B-37DB-B246-AFCE-A0AFF85D9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92E7-0C05-044B-9CC5-1D61A6259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74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52B25-58DE-4F47-9C95-FACF6E140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36BBF-638C-1C4D-864A-7BFC43332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0D3BE9-5FE9-014F-A6BB-0F1894BF8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0F4B3-77D2-0F42-A5FA-2B0BA8C743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54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257CD5-7CDA-BE49-9F3C-D6B4CB3F76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D04A2C-927C-444A-A6AA-97CEEAD1AC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C0D264-CD9B-A449-BACD-D4B48E7B5D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6D767-D299-6741-B57E-45193E98BF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6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91FB26-EDC8-F246-B6EF-C0A4B328DD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1548F7A-50A2-6B43-9AE8-502ED6859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DF15191-AD68-4BFF-BA39-8610A3290A3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908B18E-EF02-4249-8DBB-9F752CA7BF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F2B52B-395A-4616-A98C-991943C1FE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A5DC63-9207-1B4D-ADA8-50ADFC105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www.healthit.gov/sites/default/files/nlc_shared_decision_making_fact_sheet.pdf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sidebar_umu.jpg">
            <a:extLst>
              <a:ext uri="{FF2B5EF4-FFF2-40B4-BE49-F238E27FC236}">
                <a16:creationId xmlns:a16="http://schemas.microsoft.com/office/drawing/2014/main" id="{7B2A2B74-87FC-D94C-A91C-FDFD3D620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">
            <a:extLst>
              <a:ext uri="{FF2B5EF4-FFF2-40B4-BE49-F238E27FC236}">
                <a16:creationId xmlns:a16="http://schemas.microsoft.com/office/drawing/2014/main" id="{AC563869-B18C-2143-8DD2-98620D4C8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890838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Making Shared Decisions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p1">
            <a:hlinkClick r:id="" action="ppaction://media"/>
            <a:extLst>
              <a:ext uri="{FF2B5EF4-FFF2-40B4-BE49-F238E27FC236}">
                <a16:creationId xmlns:a16="http://schemas.microsoft.com/office/drawing/2014/main" id="{833C5D75-495B-614F-8F42-F8B133781F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88200" y="4876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debar_midblue.jpg">
            <a:extLst>
              <a:ext uri="{FF2B5EF4-FFF2-40B4-BE49-F238E27FC236}">
                <a16:creationId xmlns:a16="http://schemas.microsoft.com/office/drawing/2014/main" id="{E5119B1D-5A3E-0E4C-95DE-2E5CCA7F5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footer_umu.jpg">
            <a:extLst>
              <a:ext uri="{FF2B5EF4-FFF2-40B4-BE49-F238E27FC236}">
                <a16:creationId xmlns:a16="http://schemas.microsoft.com/office/drawing/2014/main" id="{757636B6-D894-E241-8950-D0BE03D55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EB41CE-2506-4604-8563-F784633A51F0}"/>
              </a:ext>
            </a:extLst>
          </p:cNvPr>
          <p:cNvSpPr/>
          <p:nvPr/>
        </p:nvSpPr>
        <p:spPr>
          <a:xfrm>
            <a:off x="762000" y="1066800"/>
            <a:ext cx="8001000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shared decision making?</a:t>
            </a:r>
            <a:endParaRPr lang="en-US" sz="2000" spc="7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Patients/caregivers and doctors can work together to make choices. This is called shared decision making. Patients/caregivers and doctors select tests, treatments and care plans. Doctors use their medical knowledge to narrow down the options. Patients/caregivers explain their preferences and values. Together they decide which plan has the least risk and the most benefit. It also helps doctors explain different plans so that patients/caregivers understand what they have to do next.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p2 ">
            <a:hlinkClick r:id="" action="ppaction://media"/>
            <a:extLst>
              <a:ext uri="{FF2B5EF4-FFF2-40B4-BE49-F238E27FC236}">
                <a16:creationId xmlns:a16="http://schemas.microsoft.com/office/drawing/2014/main" id="{65E6A43A-3139-3A4E-8F0A-6EE103FF60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91400" y="4978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idebar_midblue.jpg">
            <a:extLst>
              <a:ext uri="{FF2B5EF4-FFF2-40B4-BE49-F238E27FC236}">
                <a16:creationId xmlns:a16="http://schemas.microsoft.com/office/drawing/2014/main" id="{4229B80B-9C48-AE42-A21A-0C8D7FF59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footer_umu.jpg">
            <a:extLst>
              <a:ext uri="{FF2B5EF4-FFF2-40B4-BE49-F238E27FC236}">
                <a16:creationId xmlns:a16="http://schemas.microsoft.com/office/drawing/2014/main" id="{8CB650FD-B7D1-8A4C-827E-A8974272A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D98D607-B245-48C8-942C-87B46142DD0A}"/>
              </a:ext>
            </a:extLst>
          </p:cNvPr>
          <p:cNvSpPr/>
          <p:nvPr/>
        </p:nvSpPr>
        <p:spPr>
          <a:xfrm>
            <a:off x="685800" y="990600"/>
            <a:ext cx="7848600" cy="4119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b="1" spc="7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patients/caregivers are a part of shared decision making they…</a:t>
            </a:r>
            <a:endParaRPr lang="en-US" sz="2000" spc="75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about their health and understand their current issues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that a choice needs to be made and learn about their options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benefits and risks of different options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 together with their doctor to make the right choice for them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be comfortable with the plan they made with their doctor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descr="p3">
            <a:hlinkClick r:id="" action="ppaction://media"/>
            <a:extLst>
              <a:ext uri="{FF2B5EF4-FFF2-40B4-BE49-F238E27FC236}">
                <a16:creationId xmlns:a16="http://schemas.microsoft.com/office/drawing/2014/main" id="{236B4D8C-1040-634B-9797-CE5FC893F1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45400" y="487362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idebar_midblue.jpg">
            <a:extLst>
              <a:ext uri="{FF2B5EF4-FFF2-40B4-BE49-F238E27FC236}">
                <a16:creationId xmlns:a16="http://schemas.microsoft.com/office/drawing/2014/main" id="{742DFBB3-8A4B-7A4A-B0BF-4AE9AC4A3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footer_umu.jpg">
            <a:extLst>
              <a:ext uri="{FF2B5EF4-FFF2-40B4-BE49-F238E27FC236}">
                <a16:creationId xmlns:a16="http://schemas.microsoft.com/office/drawing/2014/main" id="{93005AF7-87FB-6A48-BC5A-348A9E3CB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B0FD1D-22F8-48B0-B7DC-1A8C77853800}"/>
              </a:ext>
            </a:extLst>
          </p:cNvPr>
          <p:cNvSpPr/>
          <p:nvPr/>
        </p:nvSpPr>
        <p:spPr>
          <a:xfrm>
            <a:off x="685800" y="1030288"/>
            <a:ext cx="7848600" cy="39751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it make a difference?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Yes! Shared decision making helps doctors and patients/caregivers agree on a health care plan. It helps create a trusting relationship between the doctor and patient. Patients/caregivers following shared decision making are less likely to regret their decision, and more likely to stick to their treatment plan.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nline Media 2" descr="s4">
            <a:hlinkClick r:id="" action="ppaction://media"/>
            <a:extLst>
              <a:ext uri="{FF2B5EF4-FFF2-40B4-BE49-F238E27FC236}">
                <a16:creationId xmlns:a16="http://schemas.microsoft.com/office/drawing/2014/main" id="{347E79FC-BD9B-CC48-9D5D-4139706E3A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21600" y="482123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idebar_midblue.jpg">
            <a:extLst>
              <a:ext uri="{FF2B5EF4-FFF2-40B4-BE49-F238E27FC236}">
                <a16:creationId xmlns:a16="http://schemas.microsoft.com/office/drawing/2014/main" id="{1C104C67-7285-B84D-99C7-AA9769666D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 descr="footer_umu.jpg">
            <a:extLst>
              <a:ext uri="{FF2B5EF4-FFF2-40B4-BE49-F238E27FC236}">
                <a16:creationId xmlns:a16="http://schemas.microsoft.com/office/drawing/2014/main" id="{976E6F01-7142-6D4A-81DE-4A955B8063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1">
            <a:extLst>
              <a:ext uri="{FF2B5EF4-FFF2-40B4-BE49-F238E27FC236}">
                <a16:creationId xmlns:a16="http://schemas.microsoft.com/office/drawing/2014/main" id="{5652BC83-2EC4-124E-AE51-BAD95BB4F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016000"/>
            <a:ext cx="78486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How to prepare: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Write down your personal values and preferences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Write down the questions you have for your doctor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Bring the list to your next appointment with your healthcare provider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Interested in learning more? Ask your doctor or health care provider.</a:t>
            </a:r>
            <a:endParaRPr lang="en-US" altLang="en-US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9" name="Rectangle 2">
            <a:extLst>
              <a:ext uri="{FF2B5EF4-FFF2-40B4-BE49-F238E27FC236}">
                <a16:creationId xmlns:a16="http://schemas.microsoft.com/office/drawing/2014/main" id="{E3375139-23F6-E44A-B863-0744558DE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648200"/>
            <a:ext cx="78486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71800" algn="ctr"/>
                <a:tab pos="59436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71800" algn="ctr"/>
                <a:tab pos="59436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Created September 2019. Medically reviewed by Sharon Brangman, MD, FACP, AGSF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Légaré, F., Adekpedjou, R., Stacey, D., Turcotte, S., Kryworuchko, J., Graham, I. D., … Donner-Banzhoff, N. (2018). Interventions for increasing the use of shared decision making by healthcare professionals. </a:t>
            </a:r>
            <a:r>
              <a:rPr lang="en-US" altLang="en-US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The Cochrane database of systematic reviews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000" i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(7), CD006732.          	                             doi:10.1002/14651858.CD006732.pub4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NIH Medline Plus. (2019). Shared decision making. Retrieved from https://medlineplus.gov/ency/patientinstructions/000877.htm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National Learning Consortium (2013). Shared decision making. Retrieved from     </a:t>
            </a:r>
            <a:r>
              <a:rPr lang="en-US" altLang="en-US" sz="1000" u="sng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https://www.healthit.gov/sites/default/files/nlc_shared_decision_making_fact_sheet.pdf</a:t>
            </a:r>
            <a:endParaRPr lang="en-US" altLang="en-US" sz="1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program was funded through a Patient-Centered Outcomes Research Institute® (PCORI®) Eugene Washington PCORI Engagement Award (14197-RFSUNY). The views presented in this educational module are solely the responsibility of the author(s) and do not necessarily represent the views of the Patients-Centered Outcomes Research Institute® (PCORI®), its Board of Governors or Methodology Committee.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nline Media 1" descr="last">
            <a:hlinkClick r:id="" action="ppaction://media"/>
            <a:extLst>
              <a:ext uri="{FF2B5EF4-FFF2-40B4-BE49-F238E27FC236}">
                <a16:creationId xmlns:a16="http://schemas.microsoft.com/office/drawing/2014/main" id="{C7A8F5C1-B9B1-AE4F-A82B-840D43B952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91400" y="3784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480</Words>
  <Application>Microsoft Office PowerPoint</Application>
  <PresentationFormat>On-screen Show (4:3)</PresentationFormat>
  <Paragraphs>23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Symbol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UPSTATE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SUNY UPSTATE</dc:creator>
  <cp:lastModifiedBy>Sonny L. Fantacone</cp:lastModifiedBy>
  <cp:revision>21</cp:revision>
  <dcterms:created xsi:type="dcterms:W3CDTF">2011-11-18T19:22:19Z</dcterms:created>
  <dcterms:modified xsi:type="dcterms:W3CDTF">2022-04-04T18:58:22Z</dcterms:modified>
</cp:coreProperties>
</file>