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3" r:id="rId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5"/>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BFDE556-C177-F248-A770-DEEB92A3C6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94FD8E-5FA0-0644-B4C9-4020A41C21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74C62A-F326-2640-AFC8-865454468AF8}"/>
              </a:ext>
            </a:extLst>
          </p:cNvPr>
          <p:cNvSpPr>
            <a:spLocks noGrp="1" noChangeArrowheads="1"/>
          </p:cNvSpPr>
          <p:nvPr>
            <p:ph type="sldNum" sz="quarter" idx="12"/>
          </p:nvPr>
        </p:nvSpPr>
        <p:spPr>
          <a:ln/>
        </p:spPr>
        <p:txBody>
          <a:bodyPr/>
          <a:lstStyle>
            <a:lvl1pPr>
              <a:defRPr/>
            </a:lvl1pPr>
          </a:lstStyle>
          <a:p>
            <a:pPr>
              <a:defRPr/>
            </a:pPr>
            <a:fld id="{B40D8064-41E6-7F42-9E27-FE6F69E277F8}" type="slidenum">
              <a:rPr lang="en-US" altLang="en-US"/>
              <a:pPr>
                <a:defRPr/>
              </a:pPr>
              <a:t>‹#›</a:t>
            </a:fld>
            <a:endParaRPr lang="en-US" altLang="en-US"/>
          </a:p>
        </p:txBody>
      </p:sp>
    </p:spTree>
    <p:extLst>
      <p:ext uri="{BB962C8B-B14F-4D97-AF65-F5344CB8AC3E}">
        <p14:creationId xmlns:p14="http://schemas.microsoft.com/office/powerpoint/2010/main" val="18333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725CDC-30FB-5245-B1CA-9821F94035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326825-0F3C-7B45-A97E-061218F5D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0EE659-23B3-AA44-9129-19D6B80B596D}"/>
              </a:ext>
            </a:extLst>
          </p:cNvPr>
          <p:cNvSpPr>
            <a:spLocks noGrp="1" noChangeArrowheads="1"/>
          </p:cNvSpPr>
          <p:nvPr>
            <p:ph type="sldNum" sz="quarter" idx="12"/>
          </p:nvPr>
        </p:nvSpPr>
        <p:spPr>
          <a:ln/>
        </p:spPr>
        <p:txBody>
          <a:bodyPr/>
          <a:lstStyle>
            <a:lvl1pPr>
              <a:defRPr/>
            </a:lvl1pPr>
          </a:lstStyle>
          <a:p>
            <a:pPr>
              <a:defRPr/>
            </a:pPr>
            <a:fld id="{B8184B1D-72C0-4947-898C-9D914AFDA888}" type="slidenum">
              <a:rPr lang="en-US" altLang="en-US"/>
              <a:pPr>
                <a:defRPr/>
              </a:pPr>
              <a:t>‹#›</a:t>
            </a:fld>
            <a:endParaRPr lang="en-US" altLang="en-US"/>
          </a:p>
        </p:txBody>
      </p:sp>
    </p:spTree>
    <p:extLst>
      <p:ext uri="{BB962C8B-B14F-4D97-AF65-F5344CB8AC3E}">
        <p14:creationId xmlns:p14="http://schemas.microsoft.com/office/powerpoint/2010/main" val="401491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EF4D1A-0A29-7B49-98F5-81C298789A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A94A3B-A11F-6E4A-A564-AA2FC6A92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B52FCC-298C-9347-99F0-048DD32C4A8A}"/>
              </a:ext>
            </a:extLst>
          </p:cNvPr>
          <p:cNvSpPr>
            <a:spLocks noGrp="1" noChangeArrowheads="1"/>
          </p:cNvSpPr>
          <p:nvPr>
            <p:ph type="sldNum" sz="quarter" idx="12"/>
          </p:nvPr>
        </p:nvSpPr>
        <p:spPr>
          <a:ln/>
        </p:spPr>
        <p:txBody>
          <a:bodyPr/>
          <a:lstStyle>
            <a:lvl1pPr>
              <a:defRPr/>
            </a:lvl1pPr>
          </a:lstStyle>
          <a:p>
            <a:pPr>
              <a:defRPr/>
            </a:pPr>
            <a:fld id="{9FFB1659-7259-734E-B51A-D489738BAC1E}" type="slidenum">
              <a:rPr lang="en-US" altLang="en-US"/>
              <a:pPr>
                <a:defRPr/>
              </a:pPr>
              <a:t>‹#›</a:t>
            </a:fld>
            <a:endParaRPr lang="en-US" altLang="en-US"/>
          </a:p>
        </p:txBody>
      </p:sp>
    </p:spTree>
    <p:extLst>
      <p:ext uri="{BB962C8B-B14F-4D97-AF65-F5344CB8AC3E}">
        <p14:creationId xmlns:p14="http://schemas.microsoft.com/office/powerpoint/2010/main" val="17815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9BA601-BF27-0040-A0FF-C586C81365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48BE5C-3569-BC46-9FB7-BAFDA50AF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D5FC49-6329-3445-9F39-8431DC55758B}"/>
              </a:ext>
            </a:extLst>
          </p:cNvPr>
          <p:cNvSpPr>
            <a:spLocks noGrp="1" noChangeArrowheads="1"/>
          </p:cNvSpPr>
          <p:nvPr>
            <p:ph type="sldNum" sz="quarter" idx="12"/>
          </p:nvPr>
        </p:nvSpPr>
        <p:spPr>
          <a:ln/>
        </p:spPr>
        <p:txBody>
          <a:bodyPr/>
          <a:lstStyle>
            <a:lvl1pPr>
              <a:defRPr/>
            </a:lvl1pPr>
          </a:lstStyle>
          <a:p>
            <a:pPr>
              <a:defRPr/>
            </a:pPr>
            <a:fld id="{720EE71B-45C6-9E45-9CC2-C1FB4C8C56DC}" type="slidenum">
              <a:rPr lang="en-US" altLang="en-US"/>
              <a:pPr>
                <a:defRPr/>
              </a:pPr>
              <a:t>‹#›</a:t>
            </a:fld>
            <a:endParaRPr lang="en-US" altLang="en-US"/>
          </a:p>
        </p:txBody>
      </p:sp>
    </p:spTree>
    <p:extLst>
      <p:ext uri="{BB962C8B-B14F-4D97-AF65-F5344CB8AC3E}">
        <p14:creationId xmlns:p14="http://schemas.microsoft.com/office/powerpoint/2010/main" val="159282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A4967747-9367-2C45-A6A7-E259FEC2E5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4F0EDE-7B72-8142-8D3F-4276EE2C3C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CF5B78-D55F-A34F-A498-9ABD62EFB986}"/>
              </a:ext>
            </a:extLst>
          </p:cNvPr>
          <p:cNvSpPr>
            <a:spLocks noGrp="1" noChangeArrowheads="1"/>
          </p:cNvSpPr>
          <p:nvPr>
            <p:ph type="sldNum" sz="quarter" idx="12"/>
          </p:nvPr>
        </p:nvSpPr>
        <p:spPr>
          <a:ln/>
        </p:spPr>
        <p:txBody>
          <a:bodyPr/>
          <a:lstStyle>
            <a:lvl1pPr>
              <a:defRPr/>
            </a:lvl1pPr>
          </a:lstStyle>
          <a:p>
            <a:pPr>
              <a:defRPr/>
            </a:pPr>
            <a:fld id="{4230B8F4-311D-2E4F-99D6-850230A36F26}" type="slidenum">
              <a:rPr lang="en-US" altLang="en-US"/>
              <a:pPr>
                <a:defRPr/>
              </a:pPr>
              <a:t>‹#›</a:t>
            </a:fld>
            <a:endParaRPr lang="en-US" altLang="en-US"/>
          </a:p>
        </p:txBody>
      </p:sp>
    </p:spTree>
    <p:extLst>
      <p:ext uri="{BB962C8B-B14F-4D97-AF65-F5344CB8AC3E}">
        <p14:creationId xmlns:p14="http://schemas.microsoft.com/office/powerpoint/2010/main" val="198365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05A5CF-A885-2444-BCA7-CDEF37CD11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3846C9-9722-514A-A172-7DBEFE422E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BED4A3-6B85-F342-8070-4EB3E551A281}"/>
              </a:ext>
            </a:extLst>
          </p:cNvPr>
          <p:cNvSpPr>
            <a:spLocks noGrp="1" noChangeArrowheads="1"/>
          </p:cNvSpPr>
          <p:nvPr>
            <p:ph type="sldNum" sz="quarter" idx="12"/>
          </p:nvPr>
        </p:nvSpPr>
        <p:spPr>
          <a:ln/>
        </p:spPr>
        <p:txBody>
          <a:bodyPr/>
          <a:lstStyle>
            <a:lvl1pPr>
              <a:defRPr/>
            </a:lvl1pPr>
          </a:lstStyle>
          <a:p>
            <a:pPr>
              <a:defRPr/>
            </a:pPr>
            <a:fld id="{E4BB01E8-852B-CA4D-B63F-89B2B0895450}" type="slidenum">
              <a:rPr lang="en-US" altLang="en-US"/>
              <a:pPr>
                <a:defRPr/>
              </a:pPr>
              <a:t>‹#›</a:t>
            </a:fld>
            <a:endParaRPr lang="en-US" altLang="en-US"/>
          </a:p>
        </p:txBody>
      </p:sp>
    </p:spTree>
    <p:extLst>
      <p:ext uri="{BB962C8B-B14F-4D97-AF65-F5344CB8AC3E}">
        <p14:creationId xmlns:p14="http://schemas.microsoft.com/office/powerpoint/2010/main" val="215307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B51303-14A5-DE41-9CEE-897177B424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8C70D4B-4A03-8141-BE16-3E322A4FD7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790C197-6BA0-5D44-A873-D3C336736E09}"/>
              </a:ext>
            </a:extLst>
          </p:cNvPr>
          <p:cNvSpPr>
            <a:spLocks noGrp="1" noChangeArrowheads="1"/>
          </p:cNvSpPr>
          <p:nvPr>
            <p:ph type="sldNum" sz="quarter" idx="12"/>
          </p:nvPr>
        </p:nvSpPr>
        <p:spPr>
          <a:ln/>
        </p:spPr>
        <p:txBody>
          <a:bodyPr/>
          <a:lstStyle>
            <a:lvl1pPr>
              <a:defRPr/>
            </a:lvl1pPr>
          </a:lstStyle>
          <a:p>
            <a:pPr>
              <a:defRPr/>
            </a:pPr>
            <a:fld id="{8E3869D4-6158-D244-B92A-DDC1E0F722A5}" type="slidenum">
              <a:rPr lang="en-US" altLang="en-US"/>
              <a:pPr>
                <a:defRPr/>
              </a:pPr>
              <a:t>‹#›</a:t>
            </a:fld>
            <a:endParaRPr lang="en-US" altLang="en-US"/>
          </a:p>
        </p:txBody>
      </p:sp>
    </p:spTree>
    <p:extLst>
      <p:ext uri="{BB962C8B-B14F-4D97-AF65-F5344CB8AC3E}">
        <p14:creationId xmlns:p14="http://schemas.microsoft.com/office/powerpoint/2010/main" val="407841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5A5B793-64F7-2E41-8E56-C451FE0C86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B9D6F6A-5DEE-B34F-AF36-1E8302B4E7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E54806-EA85-6E40-89C6-D72D570ED4AC}"/>
              </a:ext>
            </a:extLst>
          </p:cNvPr>
          <p:cNvSpPr>
            <a:spLocks noGrp="1" noChangeArrowheads="1"/>
          </p:cNvSpPr>
          <p:nvPr>
            <p:ph type="sldNum" sz="quarter" idx="12"/>
          </p:nvPr>
        </p:nvSpPr>
        <p:spPr>
          <a:ln/>
        </p:spPr>
        <p:txBody>
          <a:bodyPr/>
          <a:lstStyle>
            <a:lvl1pPr>
              <a:defRPr/>
            </a:lvl1pPr>
          </a:lstStyle>
          <a:p>
            <a:pPr>
              <a:defRPr/>
            </a:pPr>
            <a:fld id="{A66B9DB0-F9BC-9F45-AD7A-7C2AFBF1305A}" type="slidenum">
              <a:rPr lang="en-US" altLang="en-US"/>
              <a:pPr>
                <a:defRPr/>
              </a:pPr>
              <a:t>‹#›</a:t>
            </a:fld>
            <a:endParaRPr lang="en-US" altLang="en-US"/>
          </a:p>
        </p:txBody>
      </p:sp>
    </p:spTree>
    <p:extLst>
      <p:ext uri="{BB962C8B-B14F-4D97-AF65-F5344CB8AC3E}">
        <p14:creationId xmlns:p14="http://schemas.microsoft.com/office/powerpoint/2010/main" val="189500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2242C5-247D-8841-85D0-89DF09AF80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E289F5-8E5A-E641-BF3A-2423CF5E19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C971034-3672-D749-822B-000C0552D155}"/>
              </a:ext>
            </a:extLst>
          </p:cNvPr>
          <p:cNvSpPr>
            <a:spLocks noGrp="1" noChangeArrowheads="1"/>
          </p:cNvSpPr>
          <p:nvPr>
            <p:ph type="sldNum" sz="quarter" idx="12"/>
          </p:nvPr>
        </p:nvSpPr>
        <p:spPr>
          <a:ln/>
        </p:spPr>
        <p:txBody>
          <a:bodyPr/>
          <a:lstStyle>
            <a:lvl1pPr>
              <a:defRPr/>
            </a:lvl1pPr>
          </a:lstStyle>
          <a:p>
            <a:pPr>
              <a:defRPr/>
            </a:pPr>
            <a:fld id="{E340ED1A-7986-6D4C-BE67-E924710B0E83}" type="slidenum">
              <a:rPr lang="en-US" altLang="en-US"/>
              <a:pPr>
                <a:defRPr/>
              </a:pPr>
              <a:t>‹#›</a:t>
            </a:fld>
            <a:endParaRPr lang="en-US" altLang="en-US"/>
          </a:p>
        </p:txBody>
      </p:sp>
    </p:spTree>
    <p:extLst>
      <p:ext uri="{BB962C8B-B14F-4D97-AF65-F5344CB8AC3E}">
        <p14:creationId xmlns:p14="http://schemas.microsoft.com/office/powerpoint/2010/main" val="17741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928B2A2C-39B3-484A-A65C-F8151904AE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F2817C-B996-AB49-BA44-2CF0F459FB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41C0E5-C593-7845-A648-33CD8EA23912}"/>
              </a:ext>
            </a:extLst>
          </p:cNvPr>
          <p:cNvSpPr>
            <a:spLocks noGrp="1" noChangeArrowheads="1"/>
          </p:cNvSpPr>
          <p:nvPr>
            <p:ph type="sldNum" sz="quarter" idx="12"/>
          </p:nvPr>
        </p:nvSpPr>
        <p:spPr>
          <a:ln/>
        </p:spPr>
        <p:txBody>
          <a:bodyPr/>
          <a:lstStyle>
            <a:lvl1pPr>
              <a:defRPr/>
            </a:lvl1pPr>
          </a:lstStyle>
          <a:p>
            <a:pPr>
              <a:defRPr/>
            </a:pPr>
            <a:fld id="{AE9231E1-6CD2-FA49-8D8F-DE179BC4DA9F}" type="slidenum">
              <a:rPr lang="en-US" altLang="en-US"/>
              <a:pPr>
                <a:defRPr/>
              </a:pPr>
              <a:t>‹#›</a:t>
            </a:fld>
            <a:endParaRPr lang="en-US" altLang="en-US"/>
          </a:p>
        </p:txBody>
      </p:sp>
    </p:spTree>
    <p:extLst>
      <p:ext uri="{BB962C8B-B14F-4D97-AF65-F5344CB8AC3E}">
        <p14:creationId xmlns:p14="http://schemas.microsoft.com/office/powerpoint/2010/main" val="194455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2DCB213B-28BD-5549-95F7-CA621B8C14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E31572-6389-1949-AF69-3E469F2807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7FE7FF-BA34-3047-BA68-9FD13B70B61D}"/>
              </a:ext>
            </a:extLst>
          </p:cNvPr>
          <p:cNvSpPr>
            <a:spLocks noGrp="1" noChangeArrowheads="1"/>
          </p:cNvSpPr>
          <p:nvPr>
            <p:ph type="sldNum" sz="quarter" idx="12"/>
          </p:nvPr>
        </p:nvSpPr>
        <p:spPr>
          <a:ln/>
        </p:spPr>
        <p:txBody>
          <a:bodyPr/>
          <a:lstStyle>
            <a:lvl1pPr>
              <a:defRPr/>
            </a:lvl1pPr>
          </a:lstStyle>
          <a:p>
            <a:pPr>
              <a:defRPr/>
            </a:pPr>
            <a:fld id="{49B0D28B-ACA7-8944-A076-1235181519FF}" type="slidenum">
              <a:rPr lang="en-US" altLang="en-US"/>
              <a:pPr>
                <a:defRPr/>
              </a:pPr>
              <a:t>‹#›</a:t>
            </a:fld>
            <a:endParaRPr lang="en-US" altLang="en-US"/>
          </a:p>
        </p:txBody>
      </p:sp>
    </p:spTree>
    <p:extLst>
      <p:ext uri="{BB962C8B-B14F-4D97-AF65-F5344CB8AC3E}">
        <p14:creationId xmlns:p14="http://schemas.microsoft.com/office/powerpoint/2010/main" val="426133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D8D2C2-A133-9A4E-AF44-C69C7FE93F5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B3640F5-450A-AF4A-8C80-4D15F3A6828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EBA107C-5EDE-4B40-859C-DE8179585D3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CE46B53-B8E1-B14C-BC26-8D0A368CE84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3A47C5A9-D2C7-1E4D-BA9F-EABA5DE9FCA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67795AB-9789-AE49-A470-6388E96AB6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www.nia.nih.gov/health/finding-long-term-care-person-alzheimers"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nia.nih.gov/health/aging-place-%09growing-older-home"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0" descr="sidebar_umu.jpg">
            <a:extLst>
              <a:ext uri="{FF2B5EF4-FFF2-40B4-BE49-F238E27FC236}">
                <a16:creationId xmlns:a16="http://schemas.microsoft.com/office/drawing/2014/main" id="{C0DC61C1-9D31-8F44-AA21-A063BF3D11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1">
            <a:extLst>
              <a:ext uri="{FF2B5EF4-FFF2-40B4-BE49-F238E27FC236}">
                <a16:creationId xmlns:a16="http://schemas.microsoft.com/office/drawing/2014/main" id="{AC3BAA6F-C437-9144-B742-7E3CC8FB6E70}"/>
              </a:ext>
            </a:extLst>
          </p:cNvPr>
          <p:cNvSpPr txBox="1">
            <a:spLocks noChangeArrowheads="1"/>
          </p:cNvSpPr>
          <p:nvPr/>
        </p:nvSpPr>
        <p:spPr bwMode="auto">
          <a:xfrm>
            <a:off x="2057400" y="2705100"/>
            <a:ext cx="6477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Living Arrangements and Dementia</a:t>
            </a:r>
            <a:endParaRPr lang="en-US" altLang="en-US"/>
          </a:p>
        </p:txBody>
      </p:sp>
      <p:pic>
        <p:nvPicPr>
          <p:cNvPr id="2" name="Online Media 1" descr="Recorded Sound">
            <a:hlinkClick r:id="" action="ppaction://media"/>
            <a:extLst>
              <a:ext uri="{FF2B5EF4-FFF2-40B4-BE49-F238E27FC236}">
                <a16:creationId xmlns:a16="http://schemas.microsoft.com/office/drawing/2014/main" id="{182BCBF0-9853-8A4C-9A20-8A725BF07E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5410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idebar_midblue.jpg">
            <a:extLst>
              <a:ext uri="{FF2B5EF4-FFF2-40B4-BE49-F238E27FC236}">
                <a16:creationId xmlns:a16="http://schemas.microsoft.com/office/drawing/2014/main" id="{E415BCEA-4AEE-9044-A94E-0F8123C96F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9" descr="footer_umu.jpg">
            <a:extLst>
              <a:ext uri="{FF2B5EF4-FFF2-40B4-BE49-F238E27FC236}">
                <a16:creationId xmlns:a16="http://schemas.microsoft.com/office/drawing/2014/main" id="{DCE9EEA4-3B02-F34F-BC5A-B6BC6E6F53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380E2B07-5409-F24B-8200-860058948F64}"/>
              </a:ext>
            </a:extLst>
          </p:cNvPr>
          <p:cNvSpPr>
            <a:spLocks noChangeArrowheads="1"/>
          </p:cNvSpPr>
          <p:nvPr/>
        </p:nvSpPr>
        <p:spPr bwMode="auto">
          <a:xfrm>
            <a:off x="990600" y="914400"/>
            <a:ext cx="78581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2000"/>
              <a:t>It is important to consider living arrangements for people living with dementia. There are many options. Below are some common choices. Additionally, some facilities are dedicated to caring for those with dementia. Levels of care vary by facility. Medicaid may cover some of these services. Medicaid coverage varies by state, and not all facilities and service providers accept this insurance. It is very important to look into each option depending on your insurance.</a:t>
            </a:r>
          </a:p>
        </p:txBody>
      </p:sp>
      <p:pic>
        <p:nvPicPr>
          <p:cNvPr id="2" name="Online Media 1" descr="Recorded Sound">
            <a:hlinkClick r:id="" action="ppaction://media"/>
            <a:extLst>
              <a:ext uri="{FF2B5EF4-FFF2-40B4-BE49-F238E27FC236}">
                <a16:creationId xmlns:a16="http://schemas.microsoft.com/office/drawing/2014/main" id="{C23A3922-B93A-7040-BB80-2E42F142C0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idebar_midblue.jpg">
            <a:extLst>
              <a:ext uri="{FF2B5EF4-FFF2-40B4-BE49-F238E27FC236}">
                <a16:creationId xmlns:a16="http://schemas.microsoft.com/office/drawing/2014/main" id="{D22592F1-71C0-5546-9B6B-93BEB34184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9" descr="footer_umu.jpg">
            <a:extLst>
              <a:ext uri="{FF2B5EF4-FFF2-40B4-BE49-F238E27FC236}">
                <a16:creationId xmlns:a16="http://schemas.microsoft.com/office/drawing/2014/main" id="{1F2258FC-BD2B-554F-91B7-9D580F561C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5ED762C4-1315-054D-8652-2438DDCDAA35}"/>
              </a:ext>
            </a:extLst>
          </p:cNvPr>
          <p:cNvSpPr>
            <a:spLocks noChangeArrowheads="1"/>
          </p:cNvSpPr>
          <p:nvPr/>
        </p:nvSpPr>
        <p:spPr bwMode="auto">
          <a:xfrm>
            <a:off x="990600" y="914400"/>
            <a:ext cx="7858125" cy="2924175"/>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000" b="1"/>
              <a:t>House or Apartment: </a:t>
            </a:r>
            <a:r>
              <a:rPr lang="en-US" altLang="en-US" sz="2000"/>
              <a:t>Some people with dementia live in a house or apartment, with or without a caregiver. Sometimes a caregiver is a family member and/or friend, or a home health care aide might be hired. This type of care might be paid for with cash, Medicaid, or long-term care insurance. Medicare does not pay for long-term home health care.</a:t>
            </a:r>
          </a:p>
          <a:p>
            <a:pPr>
              <a:spcBef>
                <a:spcPct val="0"/>
              </a:spcBef>
              <a:buFontTx/>
              <a:buNone/>
            </a:pPr>
            <a:endParaRPr lang="en-US" altLang="en-US" sz="2000"/>
          </a:p>
          <a:p>
            <a:pPr>
              <a:spcBef>
                <a:spcPct val="0"/>
              </a:spcBef>
              <a:buFontTx/>
              <a:buNone/>
            </a:pPr>
            <a:endParaRPr lang="en-US" altLang="en-US" sz="2000"/>
          </a:p>
          <a:p>
            <a:pPr>
              <a:spcBef>
                <a:spcPct val="0"/>
              </a:spcBef>
              <a:buFontTx/>
              <a:buNone/>
            </a:pPr>
            <a:endParaRPr lang="en-US" altLang="en-US" sz="2400"/>
          </a:p>
        </p:txBody>
      </p:sp>
      <p:pic>
        <p:nvPicPr>
          <p:cNvPr id="2" name="Online Media 1" descr="Recorded Sound">
            <a:hlinkClick r:id="" action="ppaction://media"/>
            <a:extLst>
              <a:ext uri="{FF2B5EF4-FFF2-40B4-BE49-F238E27FC236}">
                <a16:creationId xmlns:a16="http://schemas.microsoft.com/office/drawing/2014/main" id="{50603874-A6B0-E94B-BC6E-CD350B428C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sidebar_midblue.jpg">
            <a:extLst>
              <a:ext uri="{FF2B5EF4-FFF2-40B4-BE49-F238E27FC236}">
                <a16:creationId xmlns:a16="http://schemas.microsoft.com/office/drawing/2014/main" id="{F968B70A-9A2C-934D-9637-E9B7F8160A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descr="footer_umu.jpg">
            <a:extLst>
              <a:ext uri="{FF2B5EF4-FFF2-40B4-BE49-F238E27FC236}">
                <a16:creationId xmlns:a16="http://schemas.microsoft.com/office/drawing/2014/main" id="{A4EA01CA-D929-3447-A623-E1DA65F20E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1E1B300A-9CCC-CB4A-8E63-C1B2B8E1DDA8}"/>
              </a:ext>
            </a:extLst>
          </p:cNvPr>
          <p:cNvSpPr>
            <a:spLocks noChangeArrowheads="1"/>
          </p:cNvSpPr>
          <p:nvPr/>
        </p:nvSpPr>
        <p:spPr bwMode="auto">
          <a:xfrm>
            <a:off x="869950" y="706438"/>
            <a:ext cx="7858125" cy="25542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a:defRPr/>
            </a:pPr>
            <a:r>
              <a:rPr lang="en-US" sz="2000" b="1" dirty="0"/>
              <a:t>Assisted Living Facility: </a:t>
            </a:r>
            <a:r>
              <a:rPr lang="en-US" sz="2000" dirty="0"/>
              <a:t>This is a building where residents have apartments or rooms. Typically, meals and activities take place in a group setting. Some support is provided for residents who need help caring for themselves. This type of care might be paid for with cash, Medicaid, or long-term care insurance. Not all assisted living facilities accept Medicaid. Medicare does not pay for assisted living care.</a:t>
            </a:r>
          </a:p>
          <a:p>
            <a:pPr>
              <a:spcBef>
                <a:spcPct val="0"/>
              </a:spcBef>
              <a:buFontTx/>
              <a:buNone/>
              <a:defRPr/>
            </a:pPr>
            <a:endParaRPr lang="en-US" altLang="en-US" sz="2000" dirty="0"/>
          </a:p>
        </p:txBody>
      </p:sp>
      <p:pic>
        <p:nvPicPr>
          <p:cNvPr id="2" name="Online Media 1" descr="Recorded Sound">
            <a:hlinkClick r:id="" action="ppaction://media"/>
            <a:extLst>
              <a:ext uri="{FF2B5EF4-FFF2-40B4-BE49-F238E27FC236}">
                <a16:creationId xmlns:a16="http://schemas.microsoft.com/office/drawing/2014/main" id="{014012F3-6EB7-BF47-94FD-1B38C0B7CA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15275" y="5257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idebar_midblue.jpg">
            <a:extLst>
              <a:ext uri="{FF2B5EF4-FFF2-40B4-BE49-F238E27FC236}">
                <a16:creationId xmlns:a16="http://schemas.microsoft.com/office/drawing/2014/main" id="{6C0D3B3C-BB41-1C47-B6F8-FC58EB6E99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9" descr="footer_umu.jpg">
            <a:extLst>
              <a:ext uri="{FF2B5EF4-FFF2-40B4-BE49-F238E27FC236}">
                <a16:creationId xmlns:a16="http://schemas.microsoft.com/office/drawing/2014/main" id="{C673BDEA-ABD8-B04C-B654-BC8BD20F71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6005D87C-AA1F-B141-986E-38D84AD6B333}"/>
              </a:ext>
            </a:extLst>
          </p:cNvPr>
          <p:cNvSpPr>
            <a:spLocks noChangeArrowheads="1"/>
          </p:cNvSpPr>
          <p:nvPr/>
        </p:nvSpPr>
        <p:spPr bwMode="auto">
          <a:xfrm>
            <a:off x="990600" y="914400"/>
            <a:ext cx="7858125" cy="25527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indent="-342900">
              <a:defRPr/>
            </a:pPr>
            <a:r>
              <a:rPr lang="en-US" sz="2000" b="1" dirty="0"/>
              <a:t>Respite Care: </a:t>
            </a:r>
            <a:r>
              <a:rPr lang="en-US" sz="2000" dirty="0"/>
              <a:t>Respite care offers a break for a caregiver to address other responsibilities or rest. This is short-term care that varies in length from a few hours, days, or weeks. Respite care may take place in a home, day center, or healthcare facility. Respite care is paid for with cash, Medicaid, or long-term care insurance. Medicare does not pay for respite care except for people receiving hospice care.  </a:t>
            </a:r>
          </a:p>
          <a:p>
            <a:pPr>
              <a:lnSpc>
                <a:spcPct val="107000"/>
              </a:lnSpc>
              <a:spcBef>
                <a:spcPct val="0"/>
              </a:spcBef>
              <a:spcAft>
                <a:spcPts val="800"/>
              </a:spcAft>
              <a:buFontTx/>
              <a:buNone/>
              <a:defRPr/>
            </a:pPr>
            <a:endParaRPr lang="en-US" altLang="en-US" sz="2000" dirty="0"/>
          </a:p>
        </p:txBody>
      </p:sp>
      <p:pic>
        <p:nvPicPr>
          <p:cNvPr id="2" name="Online Media 1" descr="Recorded Sound">
            <a:hlinkClick r:id="" action="ppaction://media"/>
            <a:extLst>
              <a:ext uri="{FF2B5EF4-FFF2-40B4-BE49-F238E27FC236}">
                <a16:creationId xmlns:a16="http://schemas.microsoft.com/office/drawing/2014/main" id="{377D35EA-0CAA-7341-A53B-BAB9A6DA1B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435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sidebar_midblue.jpg">
            <a:extLst>
              <a:ext uri="{FF2B5EF4-FFF2-40B4-BE49-F238E27FC236}">
                <a16:creationId xmlns:a16="http://schemas.microsoft.com/office/drawing/2014/main" id="{83303EAE-FF4D-8440-BF9A-A6A63D0A9A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9" descr="footer_umu.jpg">
            <a:extLst>
              <a:ext uri="{FF2B5EF4-FFF2-40B4-BE49-F238E27FC236}">
                <a16:creationId xmlns:a16="http://schemas.microsoft.com/office/drawing/2014/main" id="{7D03B6A1-5F24-E042-A396-654196D9C3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17DBB59F-B068-6446-B6D4-DE581DC9BDF1}"/>
              </a:ext>
            </a:extLst>
          </p:cNvPr>
          <p:cNvSpPr>
            <a:spLocks noChangeArrowheads="1"/>
          </p:cNvSpPr>
          <p:nvPr/>
        </p:nvSpPr>
        <p:spPr bwMode="auto">
          <a:xfrm>
            <a:off x="922338" y="1177925"/>
            <a:ext cx="75342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endParaRPr lang="en-US" altLang="en-US" sz="2000"/>
          </a:p>
          <a:p>
            <a:pPr>
              <a:lnSpc>
                <a:spcPct val="107000"/>
              </a:lnSpc>
              <a:spcBef>
                <a:spcPct val="0"/>
              </a:spcBef>
              <a:spcAft>
                <a:spcPts val="800"/>
              </a:spcAft>
              <a:buFontTx/>
              <a:buNone/>
            </a:pPr>
            <a:r>
              <a:rPr lang="en-US" altLang="en-US" sz="2000"/>
              <a:t>Have Questions? Ask your doctor or health care provider at your next appointment. Your local Office for Aging is also a good resource. </a:t>
            </a:r>
          </a:p>
          <a:p>
            <a:pPr>
              <a:lnSpc>
                <a:spcPct val="107000"/>
              </a:lnSpc>
              <a:spcBef>
                <a:spcPct val="0"/>
              </a:spcBef>
              <a:spcAft>
                <a:spcPts val="800"/>
              </a:spcAft>
              <a:buFontTx/>
              <a:buNone/>
            </a:pPr>
            <a:endParaRPr lang="en-US" altLang="en-US" sz="2000"/>
          </a:p>
        </p:txBody>
      </p:sp>
      <p:sp>
        <p:nvSpPr>
          <p:cNvPr id="18436" name="Rectangle 4">
            <a:extLst>
              <a:ext uri="{FF2B5EF4-FFF2-40B4-BE49-F238E27FC236}">
                <a16:creationId xmlns:a16="http://schemas.microsoft.com/office/drawing/2014/main" id="{6FEB41EB-7A15-7449-AC2E-5E9B19FEC897}"/>
              </a:ext>
            </a:extLst>
          </p:cNvPr>
          <p:cNvSpPr>
            <a:spLocks noChangeArrowheads="1"/>
          </p:cNvSpPr>
          <p:nvPr/>
        </p:nvSpPr>
        <p:spPr bwMode="auto">
          <a:xfrm>
            <a:off x="709613" y="4740275"/>
            <a:ext cx="772477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Calibri" panose="020F0502020204030204" pitchFamily="34" charset="0"/>
              </a:rPr>
              <a:t>Alzheimer’s Association. (n.d.). In-home care. Retrieved from https://www.alz.org/help-support/caregiving/care-options/in-home-care</a:t>
            </a:r>
          </a:p>
          <a:p>
            <a:pPr>
              <a:buFontTx/>
              <a:buNone/>
            </a:pPr>
            <a:r>
              <a:rPr lang="en-US" altLang="en-US" sz="1000">
                <a:solidFill>
                  <a:schemeClr val="bg2"/>
                </a:solidFill>
                <a:latin typeface="Calibri" panose="020F0502020204030204" pitchFamily="34" charset="0"/>
                <a:cs typeface="Calibri" panose="020F0502020204030204" pitchFamily="34" charset="0"/>
              </a:rPr>
              <a:t>Alzheimer’s Association. (n.d.) Residential care. Retrieved from https://www.alz.org/help-support/caregiving/care-options/residential-care. </a:t>
            </a:r>
          </a:p>
          <a:p>
            <a:pPr>
              <a:buFontTx/>
              <a:buNone/>
            </a:pPr>
            <a:r>
              <a:rPr lang="en-US" altLang="en-US" sz="1000">
                <a:solidFill>
                  <a:schemeClr val="bg2"/>
                </a:solidFill>
                <a:latin typeface="Calibri" panose="020F0502020204030204" pitchFamily="34" charset="0"/>
                <a:cs typeface="Calibri" panose="020F0502020204030204" pitchFamily="34" charset="0"/>
              </a:rPr>
              <a:t>National Institute on Aging. (2017). Aging in place: Growing older at home. Retrieved from </a:t>
            </a:r>
            <a:r>
              <a:rPr lang="en-US" altLang="en-US" sz="1000" u="sng">
                <a:solidFill>
                  <a:schemeClr val="bg2"/>
                </a:solidFill>
                <a:latin typeface="Calibri" panose="020F0502020204030204" pitchFamily="34" charset="0"/>
                <a:cs typeface="Calibri" panose="020F0502020204030204" pitchFamily="34" charset="0"/>
                <a:hlinkClick r:id="rId6"/>
              </a:rPr>
              <a:t>https://www.nia.nih.gov/health/aging-place-	growing-older-home</a:t>
            </a:r>
            <a:endParaRPr lang="en-US" altLang="en-US" sz="1000">
              <a:solidFill>
                <a:schemeClr val="bg2"/>
              </a:solidFill>
              <a:latin typeface="Calibri" panose="020F0502020204030204" pitchFamily="34" charset="0"/>
              <a:cs typeface="Calibri" panose="020F0502020204030204" pitchFamily="34" charset="0"/>
            </a:endParaRPr>
          </a:p>
          <a:p>
            <a:pPr>
              <a:buFontTx/>
              <a:buNone/>
            </a:pPr>
            <a:r>
              <a:rPr lang="en-US" altLang="en-US" sz="1000">
                <a:solidFill>
                  <a:schemeClr val="bg2"/>
                </a:solidFill>
                <a:latin typeface="Calibri" panose="020F0502020204030204" pitchFamily="34" charset="0"/>
                <a:cs typeface="Calibri" panose="020F0502020204030204" pitchFamily="34" charset="0"/>
              </a:rPr>
              <a:t>National Institute on Aging. (2017). Finding long-term care for a person with Alzheimer’s. Retrieved from 	</a:t>
            </a:r>
            <a:r>
              <a:rPr lang="en-US" altLang="en-US" sz="1000" u="sng">
                <a:solidFill>
                  <a:schemeClr val="bg2"/>
                </a:solidFill>
                <a:latin typeface="Calibri" panose="020F0502020204030204" pitchFamily="34" charset="0"/>
                <a:cs typeface="Calibri" panose="020F0502020204030204" pitchFamily="34" charset="0"/>
                <a:hlinkClick r:id="rId7"/>
              </a:rPr>
              <a:t>https://www.nia.nih.gov/health/finding-long-term-care-person-alzheimers</a:t>
            </a:r>
            <a:endParaRPr lang="en-US" altLang="en-US" sz="1000">
              <a:solidFill>
                <a:schemeClr val="bg2"/>
              </a:solidFill>
              <a:latin typeface="Calibri" panose="020F0502020204030204" pitchFamily="34" charset="0"/>
              <a:cs typeface="Calibri" panose="020F0502020204030204" pitchFamily="34" charset="0"/>
            </a:endParaRPr>
          </a:p>
          <a:p>
            <a:pPr>
              <a:buFontTx/>
              <a:buNone/>
            </a:pPr>
            <a:r>
              <a:rPr lang="en-US" altLang="en-US" sz="1000">
                <a:solidFill>
                  <a:schemeClr val="bg2"/>
                </a:solidFill>
                <a:latin typeface="Calibri" panose="020F0502020204030204" pitchFamily="34" charset="0"/>
                <a:cs typeface="Calibri" panose="020F0502020204030204" pitchFamily="34" charset="0"/>
              </a:rPr>
              <a:t>National Institute on Aging. (2017). What is respite care? Retrieved from https://www.nia.nih.gov/health/what-respite-care</a:t>
            </a:r>
          </a:p>
          <a:p>
            <a:endParaRPr lang="en-US" altLang="en-US" sz="1000">
              <a:solidFill>
                <a:schemeClr val="bg2"/>
              </a:solidFill>
              <a:latin typeface="Calibri" panose="020F0502020204030204" pitchFamily="34" charset="0"/>
              <a:cs typeface="Calibri" panose="020F0502020204030204" pitchFamily="34" charset="0"/>
            </a:endParaRPr>
          </a:p>
          <a:p>
            <a:pPr>
              <a:buFontTx/>
              <a:buNone/>
            </a:pPr>
            <a:endParaRPr lang="en-US" altLang="en-US"/>
          </a:p>
        </p:txBody>
      </p:sp>
      <p:pic>
        <p:nvPicPr>
          <p:cNvPr id="2" name="Online Media 1" descr="Recorded Sound">
            <a:hlinkClick r:id="" action="ppaction://media"/>
            <a:extLst>
              <a:ext uri="{FF2B5EF4-FFF2-40B4-BE49-F238E27FC236}">
                <a16:creationId xmlns:a16="http://schemas.microsoft.com/office/drawing/2014/main" id="{620ED73D-829B-ED46-918B-C3A59783BA7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92559" y="374990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ving arrangements pp  -  Compatibility Mode" id="{8C02DF66-6B2A-B04D-8C69-2E93C2587D28}" vid="{83AB55B2-6026-FF47-819C-6A7900312CAE}"/>
    </a:ext>
  </a:extLst>
</a:theme>
</file>

<file path=docProps/app.xml><?xml version="1.0" encoding="utf-8"?>
<Properties xmlns="http://schemas.openxmlformats.org/officeDocument/2006/extended-properties" xmlns:vt="http://schemas.openxmlformats.org/officeDocument/2006/docPropsVTypes">
  <Template>living arrangements pp2</Template>
  <TotalTime>0</TotalTime>
  <Words>492</Words>
  <Application>Microsoft Office PowerPoint</Application>
  <PresentationFormat>On-screen Show (4:3)</PresentationFormat>
  <Paragraphs>13</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MS PGothic</vt:lpstr>
      <vt:lpstr>MS PGothic</vt: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Sonny L. Fantacone</dc:creator>
  <cp:lastModifiedBy>Sonny L. Fantacone</cp:lastModifiedBy>
  <cp:revision>1</cp:revision>
  <cp:lastPrinted>2020-01-31T17:00:17Z</cp:lastPrinted>
  <dcterms:created xsi:type="dcterms:W3CDTF">2022-04-04T18:57:45Z</dcterms:created>
  <dcterms:modified xsi:type="dcterms:W3CDTF">2022-04-04T18:57:59Z</dcterms:modified>
</cp:coreProperties>
</file>