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60" r:id="rId2"/>
    <p:sldId id="262" r:id="rId3"/>
    <p:sldId id="266" r:id="rId4"/>
    <p:sldId id="267" r:id="rId5"/>
    <p:sldId id="268" r:id="rId6"/>
    <p:sldId id="263" r:id="rId7"/>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liana Barros Un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37"/>
  </p:normalViewPr>
  <p:slideViewPr>
    <p:cSldViewPr>
      <p:cViewPr varScale="1">
        <p:scale>
          <a:sx n="108" d="100"/>
          <a:sy n="108" d="100"/>
        </p:scale>
        <p:origin x="170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B325820-13DB-CD46-B27B-FE7F5C8F43B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883B4DF-D4D4-2D4A-B941-757D312E72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91FA3C-56D0-264E-A136-145FC3F6643D}"/>
              </a:ext>
            </a:extLst>
          </p:cNvPr>
          <p:cNvSpPr>
            <a:spLocks noGrp="1" noChangeArrowheads="1"/>
          </p:cNvSpPr>
          <p:nvPr>
            <p:ph type="sldNum" sz="quarter" idx="12"/>
          </p:nvPr>
        </p:nvSpPr>
        <p:spPr>
          <a:ln/>
        </p:spPr>
        <p:txBody>
          <a:bodyPr/>
          <a:lstStyle>
            <a:lvl1pPr>
              <a:defRPr/>
            </a:lvl1pPr>
          </a:lstStyle>
          <a:p>
            <a:pPr>
              <a:defRPr/>
            </a:pPr>
            <a:fld id="{49B30D48-9198-A54D-AF09-226CDDC3DF64}" type="slidenum">
              <a:rPr lang="en-US" altLang="en-US"/>
              <a:pPr>
                <a:defRPr/>
              </a:pPr>
              <a:t>‹#›</a:t>
            </a:fld>
            <a:endParaRPr lang="en-US" altLang="en-US"/>
          </a:p>
        </p:txBody>
      </p:sp>
    </p:spTree>
    <p:extLst>
      <p:ext uri="{BB962C8B-B14F-4D97-AF65-F5344CB8AC3E}">
        <p14:creationId xmlns:p14="http://schemas.microsoft.com/office/powerpoint/2010/main" val="902802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941264-B72C-164A-80AA-9FD9824533E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E0B241-9E94-7445-BC01-8A75188874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DFFB10-1667-7F4C-8328-CCE06B464B51}"/>
              </a:ext>
            </a:extLst>
          </p:cNvPr>
          <p:cNvSpPr>
            <a:spLocks noGrp="1" noChangeArrowheads="1"/>
          </p:cNvSpPr>
          <p:nvPr>
            <p:ph type="sldNum" sz="quarter" idx="12"/>
          </p:nvPr>
        </p:nvSpPr>
        <p:spPr>
          <a:ln/>
        </p:spPr>
        <p:txBody>
          <a:bodyPr/>
          <a:lstStyle>
            <a:lvl1pPr>
              <a:defRPr/>
            </a:lvl1pPr>
          </a:lstStyle>
          <a:p>
            <a:pPr>
              <a:defRPr/>
            </a:pPr>
            <a:fld id="{72A2E840-A9E8-8942-B0E7-DF461BE244E6}" type="slidenum">
              <a:rPr lang="en-US" altLang="en-US"/>
              <a:pPr>
                <a:defRPr/>
              </a:pPr>
              <a:t>‹#›</a:t>
            </a:fld>
            <a:endParaRPr lang="en-US" altLang="en-US"/>
          </a:p>
        </p:txBody>
      </p:sp>
    </p:spTree>
    <p:extLst>
      <p:ext uri="{BB962C8B-B14F-4D97-AF65-F5344CB8AC3E}">
        <p14:creationId xmlns:p14="http://schemas.microsoft.com/office/powerpoint/2010/main" val="47824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430499-C7E0-1841-BD30-4DA5CDC8F09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08DB2D-0AD0-2843-B146-72547610BC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562519-783E-934B-B520-2EF1C18B053D}"/>
              </a:ext>
            </a:extLst>
          </p:cNvPr>
          <p:cNvSpPr>
            <a:spLocks noGrp="1" noChangeArrowheads="1"/>
          </p:cNvSpPr>
          <p:nvPr>
            <p:ph type="sldNum" sz="quarter" idx="12"/>
          </p:nvPr>
        </p:nvSpPr>
        <p:spPr>
          <a:ln/>
        </p:spPr>
        <p:txBody>
          <a:bodyPr/>
          <a:lstStyle>
            <a:lvl1pPr>
              <a:defRPr/>
            </a:lvl1pPr>
          </a:lstStyle>
          <a:p>
            <a:pPr>
              <a:defRPr/>
            </a:pPr>
            <a:fld id="{D75DA957-8145-D846-93B7-A57D293D4F95}" type="slidenum">
              <a:rPr lang="en-US" altLang="en-US"/>
              <a:pPr>
                <a:defRPr/>
              </a:pPr>
              <a:t>‹#›</a:t>
            </a:fld>
            <a:endParaRPr lang="en-US" altLang="en-US"/>
          </a:p>
        </p:txBody>
      </p:sp>
    </p:spTree>
    <p:extLst>
      <p:ext uri="{BB962C8B-B14F-4D97-AF65-F5344CB8AC3E}">
        <p14:creationId xmlns:p14="http://schemas.microsoft.com/office/powerpoint/2010/main" val="6409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DD22F1F-BBBD-1C42-ACCE-DCC5982F0F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911C0B-ECCF-8E46-BB0E-6856D04D95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96A5BD-B5D9-9146-95B8-9890B0295D09}"/>
              </a:ext>
            </a:extLst>
          </p:cNvPr>
          <p:cNvSpPr>
            <a:spLocks noGrp="1" noChangeArrowheads="1"/>
          </p:cNvSpPr>
          <p:nvPr>
            <p:ph type="sldNum" sz="quarter" idx="12"/>
          </p:nvPr>
        </p:nvSpPr>
        <p:spPr>
          <a:ln/>
        </p:spPr>
        <p:txBody>
          <a:bodyPr/>
          <a:lstStyle>
            <a:lvl1pPr>
              <a:defRPr/>
            </a:lvl1pPr>
          </a:lstStyle>
          <a:p>
            <a:pPr>
              <a:defRPr/>
            </a:pPr>
            <a:fld id="{956E714D-ED31-1648-8BEB-5EC3312D65BD}" type="slidenum">
              <a:rPr lang="en-US" altLang="en-US"/>
              <a:pPr>
                <a:defRPr/>
              </a:pPr>
              <a:t>‹#›</a:t>
            </a:fld>
            <a:endParaRPr lang="en-US" altLang="en-US"/>
          </a:p>
        </p:txBody>
      </p:sp>
    </p:spTree>
    <p:extLst>
      <p:ext uri="{BB962C8B-B14F-4D97-AF65-F5344CB8AC3E}">
        <p14:creationId xmlns:p14="http://schemas.microsoft.com/office/powerpoint/2010/main" val="182388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17673B2-37AC-9A47-AD98-526D6FE3DD3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325C253-755D-D942-B5B8-B41715652C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DDC8B13-88FA-EC44-9AFD-5A687B871AD1}"/>
              </a:ext>
            </a:extLst>
          </p:cNvPr>
          <p:cNvSpPr>
            <a:spLocks noGrp="1" noChangeArrowheads="1"/>
          </p:cNvSpPr>
          <p:nvPr>
            <p:ph type="sldNum" sz="quarter" idx="12"/>
          </p:nvPr>
        </p:nvSpPr>
        <p:spPr>
          <a:ln/>
        </p:spPr>
        <p:txBody>
          <a:bodyPr/>
          <a:lstStyle>
            <a:lvl1pPr>
              <a:defRPr/>
            </a:lvl1pPr>
          </a:lstStyle>
          <a:p>
            <a:pPr>
              <a:defRPr/>
            </a:pPr>
            <a:fld id="{04EAC6CF-9481-C344-91B7-248419F000E9}" type="slidenum">
              <a:rPr lang="en-US" altLang="en-US"/>
              <a:pPr>
                <a:defRPr/>
              </a:pPr>
              <a:t>‹#›</a:t>
            </a:fld>
            <a:endParaRPr lang="en-US" altLang="en-US"/>
          </a:p>
        </p:txBody>
      </p:sp>
    </p:spTree>
    <p:extLst>
      <p:ext uri="{BB962C8B-B14F-4D97-AF65-F5344CB8AC3E}">
        <p14:creationId xmlns:p14="http://schemas.microsoft.com/office/powerpoint/2010/main" val="420794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77616FB-DC95-AB49-A063-3ADEC9931D4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CE60AB7-8F8F-0D47-A132-DA0A323A4D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049D452-ECB3-C741-AC1C-005943AA381C}"/>
              </a:ext>
            </a:extLst>
          </p:cNvPr>
          <p:cNvSpPr>
            <a:spLocks noGrp="1" noChangeArrowheads="1"/>
          </p:cNvSpPr>
          <p:nvPr>
            <p:ph type="sldNum" sz="quarter" idx="12"/>
          </p:nvPr>
        </p:nvSpPr>
        <p:spPr>
          <a:ln/>
        </p:spPr>
        <p:txBody>
          <a:bodyPr/>
          <a:lstStyle>
            <a:lvl1pPr>
              <a:defRPr/>
            </a:lvl1pPr>
          </a:lstStyle>
          <a:p>
            <a:pPr>
              <a:defRPr/>
            </a:pPr>
            <a:fld id="{EEEB424E-8297-D24A-8080-3FB1B379AF47}" type="slidenum">
              <a:rPr lang="en-US" altLang="en-US"/>
              <a:pPr>
                <a:defRPr/>
              </a:pPr>
              <a:t>‹#›</a:t>
            </a:fld>
            <a:endParaRPr lang="en-US" altLang="en-US"/>
          </a:p>
        </p:txBody>
      </p:sp>
    </p:spTree>
    <p:extLst>
      <p:ext uri="{BB962C8B-B14F-4D97-AF65-F5344CB8AC3E}">
        <p14:creationId xmlns:p14="http://schemas.microsoft.com/office/powerpoint/2010/main" val="21479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E16681E-7B91-B84D-8A59-D7D3647E973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A52C3F3-8870-2C45-A4DF-7572C0E843D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34176C7B-A051-4241-9D09-51ACE63793CB}"/>
              </a:ext>
            </a:extLst>
          </p:cNvPr>
          <p:cNvSpPr>
            <a:spLocks noGrp="1" noChangeArrowheads="1"/>
          </p:cNvSpPr>
          <p:nvPr>
            <p:ph type="sldNum" sz="quarter" idx="12"/>
          </p:nvPr>
        </p:nvSpPr>
        <p:spPr>
          <a:ln/>
        </p:spPr>
        <p:txBody>
          <a:bodyPr/>
          <a:lstStyle>
            <a:lvl1pPr>
              <a:defRPr/>
            </a:lvl1pPr>
          </a:lstStyle>
          <a:p>
            <a:pPr>
              <a:defRPr/>
            </a:pPr>
            <a:fld id="{6901ED86-7D94-FB4E-AAA2-EE1446834E57}" type="slidenum">
              <a:rPr lang="en-US" altLang="en-US"/>
              <a:pPr>
                <a:defRPr/>
              </a:pPr>
              <a:t>‹#›</a:t>
            </a:fld>
            <a:endParaRPr lang="en-US" altLang="en-US"/>
          </a:p>
        </p:txBody>
      </p:sp>
    </p:spTree>
    <p:extLst>
      <p:ext uri="{BB962C8B-B14F-4D97-AF65-F5344CB8AC3E}">
        <p14:creationId xmlns:p14="http://schemas.microsoft.com/office/powerpoint/2010/main" val="33089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4B42CED-5B98-6948-B29C-7117003D52E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EE2CEE-AF95-A244-8F90-06B6DD78A3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A6EB618-5CBA-E74C-9F6E-617543B2E9B2}"/>
              </a:ext>
            </a:extLst>
          </p:cNvPr>
          <p:cNvSpPr>
            <a:spLocks noGrp="1" noChangeArrowheads="1"/>
          </p:cNvSpPr>
          <p:nvPr>
            <p:ph type="sldNum" sz="quarter" idx="12"/>
          </p:nvPr>
        </p:nvSpPr>
        <p:spPr>
          <a:ln/>
        </p:spPr>
        <p:txBody>
          <a:bodyPr/>
          <a:lstStyle>
            <a:lvl1pPr>
              <a:defRPr/>
            </a:lvl1pPr>
          </a:lstStyle>
          <a:p>
            <a:pPr>
              <a:defRPr/>
            </a:pPr>
            <a:fld id="{979CCCB7-3884-9F4D-9647-FCB9AE5F5B7B}" type="slidenum">
              <a:rPr lang="en-US" altLang="en-US"/>
              <a:pPr>
                <a:defRPr/>
              </a:pPr>
              <a:t>‹#›</a:t>
            </a:fld>
            <a:endParaRPr lang="en-US" altLang="en-US"/>
          </a:p>
        </p:txBody>
      </p:sp>
    </p:spTree>
    <p:extLst>
      <p:ext uri="{BB962C8B-B14F-4D97-AF65-F5344CB8AC3E}">
        <p14:creationId xmlns:p14="http://schemas.microsoft.com/office/powerpoint/2010/main" val="99344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9A164B7-ED93-E44B-99A9-C3F8236D372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7803499-B8F4-5442-B28E-8F4B131D8B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A5EBC93-292F-6B42-9AC7-B4C6D3987F36}"/>
              </a:ext>
            </a:extLst>
          </p:cNvPr>
          <p:cNvSpPr>
            <a:spLocks noGrp="1" noChangeArrowheads="1"/>
          </p:cNvSpPr>
          <p:nvPr>
            <p:ph type="sldNum" sz="quarter" idx="12"/>
          </p:nvPr>
        </p:nvSpPr>
        <p:spPr>
          <a:ln/>
        </p:spPr>
        <p:txBody>
          <a:bodyPr/>
          <a:lstStyle>
            <a:lvl1pPr>
              <a:defRPr/>
            </a:lvl1pPr>
          </a:lstStyle>
          <a:p>
            <a:pPr>
              <a:defRPr/>
            </a:pPr>
            <a:fld id="{892A3C5A-14B9-334C-8EF5-7DB2527F67C6}" type="slidenum">
              <a:rPr lang="en-US" altLang="en-US"/>
              <a:pPr>
                <a:defRPr/>
              </a:pPr>
              <a:t>‹#›</a:t>
            </a:fld>
            <a:endParaRPr lang="en-US" altLang="en-US"/>
          </a:p>
        </p:txBody>
      </p:sp>
    </p:spTree>
    <p:extLst>
      <p:ext uri="{BB962C8B-B14F-4D97-AF65-F5344CB8AC3E}">
        <p14:creationId xmlns:p14="http://schemas.microsoft.com/office/powerpoint/2010/main" val="3629951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08DDDEA-C599-A04C-B1C1-80071B0322E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B54BD21-7C5E-4C49-8A52-F01420FBB6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E36137D-B865-EF4F-8330-FC880C4F7CD8}"/>
              </a:ext>
            </a:extLst>
          </p:cNvPr>
          <p:cNvSpPr>
            <a:spLocks noGrp="1" noChangeArrowheads="1"/>
          </p:cNvSpPr>
          <p:nvPr>
            <p:ph type="sldNum" sz="quarter" idx="12"/>
          </p:nvPr>
        </p:nvSpPr>
        <p:spPr>
          <a:ln/>
        </p:spPr>
        <p:txBody>
          <a:bodyPr/>
          <a:lstStyle>
            <a:lvl1pPr>
              <a:defRPr/>
            </a:lvl1pPr>
          </a:lstStyle>
          <a:p>
            <a:pPr>
              <a:defRPr/>
            </a:pPr>
            <a:fld id="{52239D9A-0701-7146-8289-A58A87C234A9}" type="slidenum">
              <a:rPr lang="en-US" altLang="en-US"/>
              <a:pPr>
                <a:defRPr/>
              </a:pPr>
              <a:t>‹#›</a:t>
            </a:fld>
            <a:endParaRPr lang="en-US" altLang="en-US"/>
          </a:p>
        </p:txBody>
      </p:sp>
    </p:spTree>
    <p:extLst>
      <p:ext uri="{BB962C8B-B14F-4D97-AF65-F5344CB8AC3E}">
        <p14:creationId xmlns:p14="http://schemas.microsoft.com/office/powerpoint/2010/main" val="273776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E3A857-18A5-B04E-BF9C-B38824BB5AD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24C577-D145-6345-867B-1F1051DC4F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7D345CF-4DEE-A045-82B6-E34452C45459}"/>
              </a:ext>
            </a:extLst>
          </p:cNvPr>
          <p:cNvSpPr>
            <a:spLocks noGrp="1" noChangeArrowheads="1"/>
          </p:cNvSpPr>
          <p:nvPr>
            <p:ph type="sldNum" sz="quarter" idx="12"/>
          </p:nvPr>
        </p:nvSpPr>
        <p:spPr>
          <a:ln/>
        </p:spPr>
        <p:txBody>
          <a:bodyPr/>
          <a:lstStyle>
            <a:lvl1pPr>
              <a:defRPr/>
            </a:lvl1pPr>
          </a:lstStyle>
          <a:p>
            <a:pPr>
              <a:defRPr/>
            </a:pPr>
            <a:fld id="{E27D7964-DA97-574E-A703-99D662CCBBEF}" type="slidenum">
              <a:rPr lang="en-US" altLang="en-US"/>
              <a:pPr>
                <a:defRPr/>
              </a:pPr>
              <a:t>‹#›</a:t>
            </a:fld>
            <a:endParaRPr lang="en-US" altLang="en-US"/>
          </a:p>
        </p:txBody>
      </p:sp>
    </p:spTree>
    <p:extLst>
      <p:ext uri="{BB962C8B-B14F-4D97-AF65-F5344CB8AC3E}">
        <p14:creationId xmlns:p14="http://schemas.microsoft.com/office/powerpoint/2010/main" val="206399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3314B2C-A409-A644-A3E7-6EA0C2AD381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D4CFAB87-1282-C142-9A58-EE593DF90611}"/>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024C2D7-7A99-41E7-BC1C-5C5714953BE2}"/>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279E01F0-D742-46CF-8B07-0E01D6D37888}"/>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D684120E-82E7-43B0-A006-796819C1E16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BB26AA65-96ED-934F-A370-995FC2C9BB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0" fontAlgn="base" hangingPunct="0">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fontAlgn="base">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sidebar_umu.jpg">
            <a:extLst>
              <a:ext uri="{FF2B5EF4-FFF2-40B4-BE49-F238E27FC236}">
                <a16:creationId xmlns:a16="http://schemas.microsoft.com/office/drawing/2014/main" id="{C18D08E9-0E97-CE43-AA87-0945E0231BB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144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a:extLst>
              <a:ext uri="{FF2B5EF4-FFF2-40B4-BE49-F238E27FC236}">
                <a16:creationId xmlns:a16="http://schemas.microsoft.com/office/drawing/2014/main" id="{E6AED7B3-60F3-114A-9B3A-0B13724D7483}"/>
              </a:ext>
            </a:extLst>
          </p:cNvPr>
          <p:cNvSpPr txBox="1">
            <a:spLocks noChangeArrowheads="1"/>
          </p:cNvSpPr>
          <p:nvPr/>
        </p:nvSpPr>
        <p:spPr bwMode="auto">
          <a:xfrm>
            <a:off x="2057400" y="2705100"/>
            <a:ext cx="6477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4400"/>
              <a:t>LEWY BODY</a:t>
            </a:r>
          </a:p>
          <a:p>
            <a:pPr algn="ctr">
              <a:spcBef>
                <a:spcPct val="0"/>
              </a:spcBef>
              <a:buFontTx/>
              <a:buNone/>
            </a:pPr>
            <a:r>
              <a:rPr lang="en-US" altLang="en-US" sz="4400"/>
              <a:t>DEMENTIA</a:t>
            </a:r>
            <a:endParaRPr lang="en-US" altLang="en-US"/>
          </a:p>
        </p:txBody>
      </p:sp>
      <p:pic>
        <p:nvPicPr>
          <p:cNvPr id="2" name="Online Media 1" descr="Recorded Sound">
            <a:hlinkClick r:id="" action="ppaction://media"/>
            <a:extLst>
              <a:ext uri="{FF2B5EF4-FFF2-40B4-BE49-F238E27FC236}">
                <a16:creationId xmlns:a16="http://schemas.microsoft.com/office/drawing/2014/main" id="{E6F52101-CC83-3B42-8D88-DEF9813F1A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43800" y="54864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sidebar_midblue.jpg">
            <a:extLst>
              <a:ext uri="{FF2B5EF4-FFF2-40B4-BE49-F238E27FC236}">
                <a16:creationId xmlns:a16="http://schemas.microsoft.com/office/drawing/2014/main" id="{BCBE0061-9527-6448-BEAB-50E9A79A0E0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9" descr="footer_umu.jpg">
            <a:extLst>
              <a:ext uri="{FF2B5EF4-FFF2-40B4-BE49-F238E27FC236}">
                <a16:creationId xmlns:a16="http://schemas.microsoft.com/office/drawing/2014/main" id="{9BDCDFAB-34BD-2C49-8F5E-F67AF3E766F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a:extLst>
              <a:ext uri="{FF2B5EF4-FFF2-40B4-BE49-F238E27FC236}">
                <a16:creationId xmlns:a16="http://schemas.microsoft.com/office/drawing/2014/main" id="{4EF1332B-38A4-F94F-A32A-F164D6AC6C5A}"/>
              </a:ext>
            </a:extLst>
          </p:cNvPr>
          <p:cNvSpPr>
            <a:spLocks noChangeArrowheads="1"/>
          </p:cNvSpPr>
          <p:nvPr/>
        </p:nvSpPr>
        <p:spPr bwMode="auto">
          <a:xfrm>
            <a:off x="990600" y="914400"/>
            <a:ext cx="7858125"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2000" b="1" dirty="0"/>
              <a:t>Lewy Body Dementia</a:t>
            </a:r>
          </a:p>
          <a:p>
            <a:pPr>
              <a:spcBef>
                <a:spcPct val="0"/>
              </a:spcBef>
              <a:buFontTx/>
              <a:buNone/>
            </a:pPr>
            <a:endParaRPr lang="en-US" altLang="en-US" sz="2000" dirty="0"/>
          </a:p>
          <a:p>
            <a:pPr>
              <a:spcBef>
                <a:spcPct val="0"/>
              </a:spcBef>
              <a:buFontTx/>
              <a:buNone/>
            </a:pPr>
            <a:r>
              <a:rPr lang="en-US" altLang="en-US" sz="2000" dirty="0"/>
              <a:t>There are two kinds of Lewy body dementia (LBD): dementia with Lewy bodies and Parkinson’s disease dementia. Dementia is a serious brain disease that affects memory, ability to make decisions, daily functioning, as well as mood and behavior.</a:t>
            </a:r>
          </a:p>
          <a:p>
            <a:pPr>
              <a:spcBef>
                <a:spcPct val="0"/>
              </a:spcBef>
              <a:buFontTx/>
              <a:buNone/>
            </a:pPr>
            <a:endParaRPr lang="en-US" altLang="en-US" sz="2000" dirty="0"/>
          </a:p>
          <a:p>
            <a:pPr>
              <a:spcBef>
                <a:spcPct val="0"/>
              </a:spcBef>
              <a:buFontTx/>
              <a:buNone/>
            </a:pPr>
            <a:r>
              <a:rPr lang="en-US" altLang="en-US" sz="2000" dirty="0"/>
              <a:t>The early signs of these two diseases may be different, but both have the same changes occurring in the brain. Hallucinations may be the first signs of LBD along with changes in attention and alertness. Parkinson’s disease dementia starts with tremors and difficulty moving with memory problems that usually start at least a year after Parkinson’s disease was diagnosed. </a:t>
            </a:r>
            <a:endParaRPr lang="en-US" altLang="en-US" sz="2400" dirty="0"/>
          </a:p>
        </p:txBody>
      </p:sp>
      <p:pic>
        <p:nvPicPr>
          <p:cNvPr id="2" name="Online Media 1" descr="Recorded Sound">
            <a:hlinkClick r:id="" action="ppaction://media"/>
            <a:extLst>
              <a:ext uri="{FF2B5EF4-FFF2-40B4-BE49-F238E27FC236}">
                <a16:creationId xmlns:a16="http://schemas.microsoft.com/office/drawing/2014/main" id="{241676A7-9298-2642-897C-EEAAE976435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24800" y="522885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9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sidebar_midblue.jpg">
            <a:extLst>
              <a:ext uri="{FF2B5EF4-FFF2-40B4-BE49-F238E27FC236}">
                <a16:creationId xmlns:a16="http://schemas.microsoft.com/office/drawing/2014/main" id="{BDE2C703-DB8E-5C42-831B-EA85183DEE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footer_umu.jpg">
            <a:extLst>
              <a:ext uri="{FF2B5EF4-FFF2-40B4-BE49-F238E27FC236}">
                <a16:creationId xmlns:a16="http://schemas.microsoft.com/office/drawing/2014/main" id="{B2DE8E28-19A4-CC4C-829B-AFCE551BB29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636890DC-9F84-4155-98F3-6709A1F3C635}"/>
              </a:ext>
            </a:extLst>
          </p:cNvPr>
          <p:cNvSpPr/>
          <p:nvPr/>
        </p:nvSpPr>
        <p:spPr>
          <a:xfrm>
            <a:off x="990600" y="914400"/>
            <a:ext cx="7858125" cy="4279900"/>
          </a:xfrm>
          <a:prstGeom prst="rect">
            <a:avLst/>
          </a:prstGeom>
        </p:spPr>
        <p:txBody>
          <a:bodyPr>
            <a:spAutoFit/>
          </a:bodyPr>
          <a:lstStyle/>
          <a:p>
            <a:pPr>
              <a:lnSpc>
                <a:spcPct val="107000"/>
              </a:lnSpc>
              <a:spcAft>
                <a:spcPts val="800"/>
              </a:spcAft>
              <a:defRPr/>
            </a:pPr>
            <a:r>
              <a:rPr lang="en-US" sz="2000" b="1" dirty="0"/>
              <a:t>What are the Signs and Symptoms?</a:t>
            </a:r>
          </a:p>
          <a:p>
            <a:pPr marL="342900" indent="-342900">
              <a:spcAft>
                <a:spcPts val="0"/>
              </a:spcAft>
              <a:buFont typeface="Arial" panose="020B0604020202020204" pitchFamily="34" charset="0"/>
              <a:buChar char="•"/>
              <a:defRPr/>
            </a:pPr>
            <a:r>
              <a:rPr lang="en-US" sz="2000" dirty="0"/>
              <a:t>Confusion, problems remembering new information </a:t>
            </a:r>
          </a:p>
          <a:p>
            <a:pPr marL="342900" indent="-342900">
              <a:spcAft>
                <a:spcPts val="0"/>
              </a:spcAft>
              <a:buFont typeface="Arial" panose="020B0604020202020204" pitchFamily="34" charset="0"/>
              <a:buChar char="•"/>
              <a:defRPr/>
            </a:pPr>
            <a:r>
              <a:rPr lang="en-US" sz="2000" dirty="0"/>
              <a:t>Changing levels of alertness and thinking</a:t>
            </a:r>
          </a:p>
          <a:p>
            <a:pPr marL="342900" indent="-342900">
              <a:spcAft>
                <a:spcPts val="0"/>
              </a:spcAft>
              <a:buFont typeface="Arial" panose="020B0604020202020204" pitchFamily="34" charset="0"/>
              <a:buChar char="•"/>
              <a:defRPr/>
            </a:pPr>
            <a:r>
              <a:rPr lang="en-US" sz="2000" dirty="0"/>
              <a:t>Hallucinations (seeing, hearing, touching, tasting, or smelling something that is not there)</a:t>
            </a:r>
          </a:p>
          <a:p>
            <a:pPr marL="342900" indent="-342900">
              <a:spcAft>
                <a:spcPts val="0"/>
              </a:spcAft>
              <a:buFont typeface="Arial" panose="020B0604020202020204" pitchFamily="34" charset="0"/>
              <a:buChar char="•"/>
              <a:defRPr/>
            </a:pPr>
            <a:r>
              <a:rPr lang="en-US" sz="2000" dirty="0"/>
              <a:t>Trouble sleeping including acting out dreams that sometimes leads to bed partners getting punched and kicked at night</a:t>
            </a:r>
          </a:p>
          <a:p>
            <a:pPr marL="342900" indent="-342900">
              <a:spcAft>
                <a:spcPts val="0"/>
              </a:spcAft>
              <a:buFont typeface="Arial" panose="020B0604020202020204" pitchFamily="34" charset="0"/>
              <a:buChar char="•"/>
              <a:defRPr/>
            </a:pPr>
            <a:r>
              <a:rPr lang="en-US" sz="2000" dirty="0"/>
              <a:t>Trouble walking and moving; stiffness; frequent falls</a:t>
            </a:r>
          </a:p>
          <a:p>
            <a:pPr marL="342900" indent="-342900">
              <a:spcAft>
                <a:spcPts val="0"/>
              </a:spcAft>
              <a:buFont typeface="Arial" panose="020B0604020202020204" pitchFamily="34" charset="0"/>
              <a:buChar char="•"/>
              <a:defRPr/>
            </a:pPr>
            <a:r>
              <a:rPr lang="en-US" sz="2000" dirty="0"/>
              <a:t>Depression and loss of interest in activities that used to be fun or interesting </a:t>
            </a:r>
          </a:p>
          <a:p>
            <a:pPr marL="342900" indent="-342900">
              <a:spcAft>
                <a:spcPts val="0"/>
              </a:spcAft>
              <a:buFont typeface="Arial" panose="020B0604020202020204" pitchFamily="34" charset="0"/>
              <a:buChar char="•"/>
              <a:defRPr/>
            </a:pPr>
            <a:r>
              <a:rPr lang="en-US" sz="2000" dirty="0"/>
              <a:t>Poor control of body functions that leads to constipation or low blood pressure especially when standing up.</a:t>
            </a:r>
          </a:p>
          <a:p>
            <a:pPr>
              <a:defRPr/>
            </a:pPr>
            <a:endParaRPr lang="en-US" dirty="0"/>
          </a:p>
        </p:txBody>
      </p:sp>
      <p:pic>
        <p:nvPicPr>
          <p:cNvPr id="2" name="Online Media 1" descr="Recorded Sound">
            <a:hlinkClick r:id="" action="ppaction://media"/>
            <a:extLst>
              <a:ext uri="{FF2B5EF4-FFF2-40B4-BE49-F238E27FC236}">
                <a16:creationId xmlns:a16="http://schemas.microsoft.com/office/drawing/2014/main" id="{1B0A37F1-B85C-F246-B6D2-CF1D9E1ED7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20000" y="51308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26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sidebar_midblue.jpg">
            <a:extLst>
              <a:ext uri="{FF2B5EF4-FFF2-40B4-BE49-F238E27FC236}">
                <a16:creationId xmlns:a16="http://schemas.microsoft.com/office/drawing/2014/main" id="{FCD38A96-0ADB-DE4F-AE30-C1D7C6A0FE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9" descr="footer_umu.jpg">
            <a:extLst>
              <a:ext uri="{FF2B5EF4-FFF2-40B4-BE49-F238E27FC236}">
                <a16:creationId xmlns:a16="http://schemas.microsoft.com/office/drawing/2014/main" id="{ABEA26BB-686E-2A42-90D5-BAFBACD8E0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a:extLst>
              <a:ext uri="{FF2B5EF4-FFF2-40B4-BE49-F238E27FC236}">
                <a16:creationId xmlns:a16="http://schemas.microsoft.com/office/drawing/2014/main" id="{680F564B-289E-B44B-BBDA-35C301B5D44D}"/>
              </a:ext>
            </a:extLst>
          </p:cNvPr>
          <p:cNvSpPr>
            <a:spLocks noChangeArrowheads="1"/>
          </p:cNvSpPr>
          <p:nvPr/>
        </p:nvSpPr>
        <p:spPr bwMode="auto">
          <a:xfrm>
            <a:off x="990600" y="914400"/>
            <a:ext cx="7858125"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What Causes Lewy Body Dementia?</a:t>
            </a:r>
          </a:p>
          <a:p>
            <a:pPr>
              <a:lnSpc>
                <a:spcPct val="107000"/>
              </a:lnSpc>
              <a:spcBef>
                <a:spcPct val="0"/>
              </a:spcBef>
              <a:spcAft>
                <a:spcPts val="800"/>
              </a:spcAft>
              <a:buFontTx/>
              <a:buNone/>
            </a:pPr>
            <a:r>
              <a:rPr lang="en-US" altLang="en-US" sz="2000"/>
              <a:t>We do not understand what causes LBD at this time. Most people who are diagnosed with LBD have no family history of this disease. </a:t>
            </a:r>
            <a:endParaRPr lang="en-US" altLang="en-US" sz="2400"/>
          </a:p>
        </p:txBody>
      </p:sp>
      <p:pic>
        <p:nvPicPr>
          <p:cNvPr id="2" name="Online Media 1" descr="Recorded Sound">
            <a:hlinkClick r:id="" action="ppaction://media"/>
            <a:extLst>
              <a:ext uri="{FF2B5EF4-FFF2-40B4-BE49-F238E27FC236}">
                <a16:creationId xmlns:a16="http://schemas.microsoft.com/office/drawing/2014/main" id="{4F2EC2F0-EBDD-034F-AEC3-98C79883F48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07350" y="49530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4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sidebar_midblue.jpg">
            <a:extLst>
              <a:ext uri="{FF2B5EF4-FFF2-40B4-BE49-F238E27FC236}">
                <a16:creationId xmlns:a16="http://schemas.microsoft.com/office/drawing/2014/main" id="{F44B096C-9770-534A-B551-BE19D2D903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9" descr="footer_umu.jpg">
            <a:extLst>
              <a:ext uri="{FF2B5EF4-FFF2-40B4-BE49-F238E27FC236}">
                <a16:creationId xmlns:a16="http://schemas.microsoft.com/office/drawing/2014/main" id="{622268A4-6BDF-8142-81AD-140B2D637CD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a:extLst>
              <a:ext uri="{FF2B5EF4-FFF2-40B4-BE49-F238E27FC236}">
                <a16:creationId xmlns:a16="http://schemas.microsoft.com/office/drawing/2014/main" id="{E4FB955E-C92F-704B-AE18-EA3D7C8B822D}"/>
              </a:ext>
            </a:extLst>
          </p:cNvPr>
          <p:cNvSpPr>
            <a:spLocks noChangeArrowheads="1"/>
          </p:cNvSpPr>
          <p:nvPr/>
        </p:nvSpPr>
        <p:spPr bwMode="auto">
          <a:xfrm>
            <a:off x="990600" y="914400"/>
            <a:ext cx="7858125"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b="1"/>
              <a:t>How is Lewy Body Dementia Diagnosed?</a:t>
            </a:r>
          </a:p>
          <a:p>
            <a:pPr>
              <a:lnSpc>
                <a:spcPct val="107000"/>
              </a:lnSpc>
              <a:spcBef>
                <a:spcPct val="0"/>
              </a:spcBef>
              <a:spcAft>
                <a:spcPts val="800"/>
              </a:spcAft>
              <a:buFontTx/>
              <a:buNone/>
            </a:pPr>
            <a:r>
              <a:rPr lang="en-US" altLang="en-US" sz="2000"/>
              <a:t>There is no special test to diagnose LBD. Doctors make the diagnosis by getting a full medical history and completing a series of tests. Blood tests may be ordered to make sure there are no other problems that affect the brain. Your doctor may order a brain scan and sometimes a sleep study. </a:t>
            </a:r>
            <a:endParaRPr lang="en-US" altLang="en-US" sz="2400"/>
          </a:p>
        </p:txBody>
      </p:sp>
      <p:pic>
        <p:nvPicPr>
          <p:cNvPr id="2" name="Online Media 1" descr="Recorded Sound">
            <a:hlinkClick r:id="" action="ppaction://media"/>
            <a:extLst>
              <a:ext uri="{FF2B5EF4-FFF2-40B4-BE49-F238E27FC236}">
                <a16:creationId xmlns:a16="http://schemas.microsoft.com/office/drawing/2014/main" id="{27E8362E-5831-6E4D-AB09-E64D015913C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50736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sidebar_midblue.jpg">
            <a:extLst>
              <a:ext uri="{FF2B5EF4-FFF2-40B4-BE49-F238E27FC236}">
                <a16:creationId xmlns:a16="http://schemas.microsoft.com/office/drawing/2014/main" id="{6220816E-9853-184B-B184-67A9110524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9" descr="footer_umu.jpg">
            <a:extLst>
              <a:ext uri="{FF2B5EF4-FFF2-40B4-BE49-F238E27FC236}">
                <a16:creationId xmlns:a16="http://schemas.microsoft.com/office/drawing/2014/main" id="{32738B5C-C410-E347-A153-642EB747541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6262688"/>
            <a:ext cx="9144000"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3">
            <a:extLst>
              <a:ext uri="{FF2B5EF4-FFF2-40B4-BE49-F238E27FC236}">
                <a16:creationId xmlns:a16="http://schemas.microsoft.com/office/drawing/2014/main" id="{4CF10C90-E330-2A4B-9447-54C00CAB2C4F}"/>
              </a:ext>
            </a:extLst>
          </p:cNvPr>
          <p:cNvSpPr>
            <a:spLocks noChangeArrowheads="1"/>
          </p:cNvSpPr>
          <p:nvPr/>
        </p:nvSpPr>
        <p:spPr bwMode="auto">
          <a:xfrm>
            <a:off x="900113" y="2133600"/>
            <a:ext cx="75342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nSpc>
                <a:spcPct val="107000"/>
              </a:lnSpc>
              <a:spcBef>
                <a:spcPct val="0"/>
              </a:spcBef>
              <a:spcAft>
                <a:spcPts val="800"/>
              </a:spcAft>
              <a:buFontTx/>
              <a:buNone/>
            </a:pPr>
            <a:r>
              <a:rPr lang="en-US" altLang="en-US" sz="2000"/>
              <a:t>Have questions? </a:t>
            </a:r>
          </a:p>
          <a:p>
            <a:pPr>
              <a:lnSpc>
                <a:spcPct val="107000"/>
              </a:lnSpc>
              <a:spcBef>
                <a:spcPct val="0"/>
              </a:spcBef>
              <a:spcAft>
                <a:spcPts val="800"/>
              </a:spcAft>
              <a:buFontTx/>
              <a:buNone/>
            </a:pPr>
            <a:r>
              <a:rPr lang="en-US" altLang="en-US" sz="2000"/>
              <a:t>Ask your doctor or health care provider at your next appointment.</a:t>
            </a:r>
          </a:p>
        </p:txBody>
      </p:sp>
      <p:sp>
        <p:nvSpPr>
          <p:cNvPr id="7173" name="Rectangle 4">
            <a:extLst>
              <a:ext uri="{FF2B5EF4-FFF2-40B4-BE49-F238E27FC236}">
                <a16:creationId xmlns:a16="http://schemas.microsoft.com/office/drawing/2014/main" id="{4928D833-DC18-BA41-9918-B52580679239}"/>
              </a:ext>
            </a:extLst>
          </p:cNvPr>
          <p:cNvSpPr>
            <a:spLocks noChangeArrowheads="1"/>
          </p:cNvSpPr>
          <p:nvPr/>
        </p:nvSpPr>
        <p:spPr bwMode="auto">
          <a:xfrm>
            <a:off x="900113" y="4572000"/>
            <a:ext cx="7724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tabLst>
                <a:tab pos="2971800" algn="ctr"/>
                <a:tab pos="5943600" algn="r"/>
              </a:tabLst>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tabLst>
                <a:tab pos="2971800" algn="ctr"/>
                <a:tab pos="5943600" algn="r"/>
              </a:tabLst>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panose="020B0604020202020204" pitchFamily="34" charset="0"/>
                <a:ea typeface="MS PGothic" panose="020B0600070205080204" pitchFamily="34" charset="-128"/>
              </a:defRPr>
            </a:lvl9pPr>
          </a:lstStyle>
          <a:p>
            <a:pPr>
              <a:buFontTx/>
              <a:buNone/>
            </a:pPr>
            <a:r>
              <a:rPr lang="en-US" altLang="en-US" sz="1000">
                <a:solidFill>
                  <a:schemeClr val="bg2"/>
                </a:solidFill>
                <a:latin typeface="Calibri" panose="020F0502020204030204" pitchFamily="34" charset="0"/>
                <a:cs typeface="Times New Roman" panose="02020603050405020304" pitchFamily="18" charset="0"/>
              </a:rPr>
              <a:t>Created January 2020. Medically reviewed by Sharon Brangman, MD, FACP, AGSF</a:t>
            </a:r>
          </a:p>
          <a:p>
            <a:pPr>
              <a:buFontTx/>
              <a:buNone/>
            </a:pPr>
            <a:r>
              <a:rPr lang="en-US" altLang="en-US" sz="1000">
                <a:solidFill>
                  <a:schemeClr val="bg2"/>
                </a:solidFill>
                <a:latin typeface="Calibri" panose="020F0502020204030204" pitchFamily="34" charset="0"/>
                <a:cs typeface="Times New Roman" panose="02020603050405020304" pitchFamily="18" charset="0"/>
              </a:rPr>
              <a:t>This program was funded through a Patient-Centered Outcomes Research Institute® (PCORI®) Eugene Washington PCORI Engagement Award (14197-RFSUNY).</a:t>
            </a:r>
          </a:p>
          <a:p>
            <a:pPr>
              <a:buFontTx/>
              <a:buNone/>
            </a:pPr>
            <a:r>
              <a:rPr lang="en-US" altLang="en-US" sz="1000">
                <a:solidFill>
                  <a:schemeClr val="bg2"/>
                </a:solidFill>
                <a:latin typeface="Calibri" panose="020F0502020204030204" pitchFamily="34" charset="0"/>
                <a:cs typeface="Times New Roman" panose="02020603050405020304" pitchFamily="18" charset="0"/>
              </a:rPr>
              <a:t>Lewy Body Dementia. (2016). Retrieved from https://medlineplus.gov/lewybodydementia.html</a:t>
            </a:r>
          </a:p>
          <a:p>
            <a:pPr>
              <a:buFontTx/>
              <a:buNone/>
            </a:pPr>
            <a:r>
              <a:rPr lang="en-US" altLang="en-US" sz="1000">
                <a:solidFill>
                  <a:schemeClr val="bg2"/>
                </a:solidFill>
                <a:latin typeface="Calibri" panose="020F0502020204030204" pitchFamily="34" charset="0"/>
                <a:cs typeface="Times New Roman" panose="02020603050405020304" pitchFamily="18" charset="0"/>
              </a:rPr>
              <a:t>What Is Lewy Body Dementia? (2018). Retrieved from  https://www.nia.nih.gov/health/what-lewy-body-dementia</a:t>
            </a:r>
          </a:p>
        </p:txBody>
      </p:sp>
      <p:pic>
        <p:nvPicPr>
          <p:cNvPr id="2" name="Online Media 1" descr="Recorded Sound">
            <a:hlinkClick r:id="" action="ppaction://media"/>
            <a:extLst>
              <a:ext uri="{FF2B5EF4-FFF2-40B4-BE49-F238E27FC236}">
                <a16:creationId xmlns:a16="http://schemas.microsoft.com/office/drawing/2014/main" id="{C7C6FA22-FE3B-6048-BFFC-BAF78FC9093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43800" y="3724275"/>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231</TotalTime>
  <Words>400</Words>
  <Application>Microsoft Office PowerPoint</Application>
  <PresentationFormat>On-screen Show (4:3)</PresentationFormat>
  <Paragraphs>25</Paragraphs>
  <Slides>6</Slides>
  <Notes>0</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MS PGothic</vt:lpstr>
      <vt:lpstr>MS PGothic</vt:lpstr>
      <vt:lpstr>Arial</vt:lpstr>
      <vt:lpstr>Calibri</vt:lpstr>
      <vt:lpstr>Times New Roman</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SUNY UPSTATE</dc:creator>
  <cp:lastModifiedBy>Sonny L. Fantacone</cp:lastModifiedBy>
  <cp:revision>38</cp:revision>
  <cp:lastPrinted>2020-01-31T17:00:17Z</cp:lastPrinted>
  <dcterms:created xsi:type="dcterms:W3CDTF">2011-11-18T19:22:19Z</dcterms:created>
  <dcterms:modified xsi:type="dcterms:W3CDTF">2022-04-04T18:56:33Z</dcterms:modified>
</cp:coreProperties>
</file>