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60" r:id="rId2"/>
    <p:sldId id="262" r:id="rId3"/>
    <p:sldId id="266" r:id="rId4"/>
    <p:sldId id="267" r:id="rId5"/>
    <p:sldId id="268" r:id="rId6"/>
    <p:sldId id="263" r:id="rId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27"/>
  </p:normalViewPr>
  <p:slideViewPr>
    <p:cSldViewPr>
      <p:cViewPr varScale="1">
        <p:scale>
          <a:sx n="108" d="100"/>
          <a:sy n="108" d="100"/>
        </p:scale>
        <p:origin x="170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AF9B49C-4DE8-1A45-8968-C33AAA23B93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BB400F1-530A-904E-9414-6898A666AC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E3FB09B-C790-AD4F-B752-58F5068E06CC}"/>
              </a:ext>
            </a:extLst>
          </p:cNvPr>
          <p:cNvSpPr>
            <a:spLocks noGrp="1" noChangeArrowheads="1"/>
          </p:cNvSpPr>
          <p:nvPr>
            <p:ph type="sldNum" sz="quarter" idx="12"/>
          </p:nvPr>
        </p:nvSpPr>
        <p:spPr>
          <a:ln/>
        </p:spPr>
        <p:txBody>
          <a:bodyPr/>
          <a:lstStyle>
            <a:lvl1pPr>
              <a:defRPr/>
            </a:lvl1pPr>
          </a:lstStyle>
          <a:p>
            <a:pPr>
              <a:defRPr/>
            </a:pPr>
            <a:fld id="{6FDD676C-9026-9D4E-A439-EEFE54E652C3}" type="slidenum">
              <a:rPr lang="en-US" altLang="en-US"/>
              <a:pPr>
                <a:defRPr/>
              </a:pPr>
              <a:t>‹#›</a:t>
            </a:fld>
            <a:endParaRPr lang="en-US" altLang="en-US"/>
          </a:p>
        </p:txBody>
      </p:sp>
    </p:spTree>
    <p:extLst>
      <p:ext uri="{BB962C8B-B14F-4D97-AF65-F5344CB8AC3E}">
        <p14:creationId xmlns:p14="http://schemas.microsoft.com/office/powerpoint/2010/main" val="1364866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3C28A17-2E5C-9F4D-9C98-0C892297E72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4DF3E2D-7AD8-094F-B8ED-DCB5319936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5CFB469-D5B0-5D4C-8701-0D22B85D2E96}"/>
              </a:ext>
            </a:extLst>
          </p:cNvPr>
          <p:cNvSpPr>
            <a:spLocks noGrp="1" noChangeArrowheads="1"/>
          </p:cNvSpPr>
          <p:nvPr>
            <p:ph type="sldNum" sz="quarter" idx="12"/>
          </p:nvPr>
        </p:nvSpPr>
        <p:spPr>
          <a:ln/>
        </p:spPr>
        <p:txBody>
          <a:bodyPr/>
          <a:lstStyle>
            <a:lvl1pPr>
              <a:defRPr/>
            </a:lvl1pPr>
          </a:lstStyle>
          <a:p>
            <a:pPr>
              <a:defRPr/>
            </a:pPr>
            <a:fld id="{873743E0-81D3-7F4E-8964-5C67CA0EB3FA}" type="slidenum">
              <a:rPr lang="en-US" altLang="en-US"/>
              <a:pPr>
                <a:defRPr/>
              </a:pPr>
              <a:t>‹#›</a:t>
            </a:fld>
            <a:endParaRPr lang="en-US" altLang="en-US"/>
          </a:p>
        </p:txBody>
      </p:sp>
    </p:spTree>
    <p:extLst>
      <p:ext uri="{BB962C8B-B14F-4D97-AF65-F5344CB8AC3E}">
        <p14:creationId xmlns:p14="http://schemas.microsoft.com/office/powerpoint/2010/main" val="376682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235101F-EE00-5048-AE1A-8051F509FCF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67344A6-8E50-824A-8FBD-0BA193F752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41A62CE-5058-E84F-AAC6-0DF3635F4FD6}"/>
              </a:ext>
            </a:extLst>
          </p:cNvPr>
          <p:cNvSpPr>
            <a:spLocks noGrp="1" noChangeArrowheads="1"/>
          </p:cNvSpPr>
          <p:nvPr>
            <p:ph type="sldNum" sz="quarter" idx="12"/>
          </p:nvPr>
        </p:nvSpPr>
        <p:spPr>
          <a:ln/>
        </p:spPr>
        <p:txBody>
          <a:bodyPr/>
          <a:lstStyle>
            <a:lvl1pPr>
              <a:defRPr/>
            </a:lvl1pPr>
          </a:lstStyle>
          <a:p>
            <a:pPr>
              <a:defRPr/>
            </a:pPr>
            <a:fld id="{F959E144-5935-7D4D-A418-31046E4FDEC9}" type="slidenum">
              <a:rPr lang="en-US" altLang="en-US"/>
              <a:pPr>
                <a:defRPr/>
              </a:pPr>
              <a:t>‹#›</a:t>
            </a:fld>
            <a:endParaRPr lang="en-US" altLang="en-US"/>
          </a:p>
        </p:txBody>
      </p:sp>
    </p:spTree>
    <p:extLst>
      <p:ext uri="{BB962C8B-B14F-4D97-AF65-F5344CB8AC3E}">
        <p14:creationId xmlns:p14="http://schemas.microsoft.com/office/powerpoint/2010/main" val="3636553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99A9FFA-A807-2142-ABFB-C6AE336CE4A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6E5B997-C4BD-DC4D-97A7-21D6F5611F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CE08CD2-1BDD-964E-A626-0FCBB017D5EE}"/>
              </a:ext>
            </a:extLst>
          </p:cNvPr>
          <p:cNvSpPr>
            <a:spLocks noGrp="1" noChangeArrowheads="1"/>
          </p:cNvSpPr>
          <p:nvPr>
            <p:ph type="sldNum" sz="quarter" idx="12"/>
          </p:nvPr>
        </p:nvSpPr>
        <p:spPr>
          <a:ln/>
        </p:spPr>
        <p:txBody>
          <a:bodyPr/>
          <a:lstStyle>
            <a:lvl1pPr>
              <a:defRPr/>
            </a:lvl1pPr>
          </a:lstStyle>
          <a:p>
            <a:pPr>
              <a:defRPr/>
            </a:pPr>
            <a:fld id="{30B692C5-3826-E843-B1BC-3AA5465FFC32}" type="slidenum">
              <a:rPr lang="en-US" altLang="en-US"/>
              <a:pPr>
                <a:defRPr/>
              </a:pPr>
              <a:t>‹#›</a:t>
            </a:fld>
            <a:endParaRPr lang="en-US" altLang="en-US"/>
          </a:p>
        </p:txBody>
      </p:sp>
    </p:spTree>
    <p:extLst>
      <p:ext uri="{BB962C8B-B14F-4D97-AF65-F5344CB8AC3E}">
        <p14:creationId xmlns:p14="http://schemas.microsoft.com/office/powerpoint/2010/main" val="305396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BE6A365-2148-F449-B8A7-BA97000DD1F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45CEBA7-B544-7E44-B97C-7ACA5B5182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5DF9212-B124-6B46-84D8-3D579A642D92}"/>
              </a:ext>
            </a:extLst>
          </p:cNvPr>
          <p:cNvSpPr>
            <a:spLocks noGrp="1" noChangeArrowheads="1"/>
          </p:cNvSpPr>
          <p:nvPr>
            <p:ph type="sldNum" sz="quarter" idx="12"/>
          </p:nvPr>
        </p:nvSpPr>
        <p:spPr>
          <a:ln/>
        </p:spPr>
        <p:txBody>
          <a:bodyPr/>
          <a:lstStyle>
            <a:lvl1pPr>
              <a:defRPr/>
            </a:lvl1pPr>
          </a:lstStyle>
          <a:p>
            <a:pPr>
              <a:defRPr/>
            </a:pPr>
            <a:fld id="{676BCE63-6450-3B47-85F5-5AAB76C60036}" type="slidenum">
              <a:rPr lang="en-US" altLang="en-US"/>
              <a:pPr>
                <a:defRPr/>
              </a:pPr>
              <a:t>‹#›</a:t>
            </a:fld>
            <a:endParaRPr lang="en-US" altLang="en-US"/>
          </a:p>
        </p:txBody>
      </p:sp>
    </p:spTree>
    <p:extLst>
      <p:ext uri="{BB962C8B-B14F-4D97-AF65-F5344CB8AC3E}">
        <p14:creationId xmlns:p14="http://schemas.microsoft.com/office/powerpoint/2010/main" val="2708124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7642CB1-0E22-1742-903C-1391818321F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EE54005-1C83-444E-A150-60334B4F4E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DA0CF05-ACBA-2A48-BD2B-6D5128693D26}"/>
              </a:ext>
            </a:extLst>
          </p:cNvPr>
          <p:cNvSpPr>
            <a:spLocks noGrp="1" noChangeArrowheads="1"/>
          </p:cNvSpPr>
          <p:nvPr>
            <p:ph type="sldNum" sz="quarter" idx="12"/>
          </p:nvPr>
        </p:nvSpPr>
        <p:spPr>
          <a:ln/>
        </p:spPr>
        <p:txBody>
          <a:bodyPr/>
          <a:lstStyle>
            <a:lvl1pPr>
              <a:defRPr/>
            </a:lvl1pPr>
          </a:lstStyle>
          <a:p>
            <a:pPr>
              <a:defRPr/>
            </a:pPr>
            <a:fld id="{2D3A6767-4B9B-CF46-8CD9-6FE9F5F6337F}" type="slidenum">
              <a:rPr lang="en-US" altLang="en-US"/>
              <a:pPr>
                <a:defRPr/>
              </a:pPr>
              <a:t>‹#›</a:t>
            </a:fld>
            <a:endParaRPr lang="en-US" altLang="en-US"/>
          </a:p>
        </p:txBody>
      </p:sp>
    </p:spTree>
    <p:extLst>
      <p:ext uri="{BB962C8B-B14F-4D97-AF65-F5344CB8AC3E}">
        <p14:creationId xmlns:p14="http://schemas.microsoft.com/office/powerpoint/2010/main" val="1281215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E87414C-6A53-3F48-933B-9C9A0C8717E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8F7748C-7BA0-454B-83CB-F5D4481BC7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721E06B-7CC8-CD44-98B5-7B0B2AF15F8B}"/>
              </a:ext>
            </a:extLst>
          </p:cNvPr>
          <p:cNvSpPr>
            <a:spLocks noGrp="1" noChangeArrowheads="1"/>
          </p:cNvSpPr>
          <p:nvPr>
            <p:ph type="sldNum" sz="quarter" idx="12"/>
          </p:nvPr>
        </p:nvSpPr>
        <p:spPr>
          <a:ln/>
        </p:spPr>
        <p:txBody>
          <a:bodyPr/>
          <a:lstStyle>
            <a:lvl1pPr>
              <a:defRPr/>
            </a:lvl1pPr>
          </a:lstStyle>
          <a:p>
            <a:pPr>
              <a:defRPr/>
            </a:pPr>
            <a:fld id="{EF50C3A2-79DF-5246-99A7-F5F92C51B393}" type="slidenum">
              <a:rPr lang="en-US" altLang="en-US"/>
              <a:pPr>
                <a:defRPr/>
              </a:pPr>
              <a:t>‹#›</a:t>
            </a:fld>
            <a:endParaRPr lang="en-US" altLang="en-US"/>
          </a:p>
        </p:txBody>
      </p:sp>
    </p:spTree>
    <p:extLst>
      <p:ext uri="{BB962C8B-B14F-4D97-AF65-F5344CB8AC3E}">
        <p14:creationId xmlns:p14="http://schemas.microsoft.com/office/powerpoint/2010/main" val="2616747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7E9D74E-5C75-A648-855E-31B19F4BA7B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071067F-81B1-9646-8AE9-0584A737C2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BC5EEDD-D9B9-CB4D-9319-5CD457A64FAE}"/>
              </a:ext>
            </a:extLst>
          </p:cNvPr>
          <p:cNvSpPr>
            <a:spLocks noGrp="1" noChangeArrowheads="1"/>
          </p:cNvSpPr>
          <p:nvPr>
            <p:ph type="sldNum" sz="quarter" idx="12"/>
          </p:nvPr>
        </p:nvSpPr>
        <p:spPr>
          <a:ln/>
        </p:spPr>
        <p:txBody>
          <a:bodyPr/>
          <a:lstStyle>
            <a:lvl1pPr>
              <a:defRPr/>
            </a:lvl1pPr>
          </a:lstStyle>
          <a:p>
            <a:pPr>
              <a:defRPr/>
            </a:pPr>
            <a:fld id="{90AC6F95-E763-624C-BAC6-45575460DC3B}" type="slidenum">
              <a:rPr lang="en-US" altLang="en-US"/>
              <a:pPr>
                <a:defRPr/>
              </a:pPr>
              <a:t>‹#›</a:t>
            </a:fld>
            <a:endParaRPr lang="en-US" altLang="en-US"/>
          </a:p>
        </p:txBody>
      </p:sp>
    </p:spTree>
    <p:extLst>
      <p:ext uri="{BB962C8B-B14F-4D97-AF65-F5344CB8AC3E}">
        <p14:creationId xmlns:p14="http://schemas.microsoft.com/office/powerpoint/2010/main" val="3023264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325D738-97EE-C747-A3F6-47587A182B0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96728EB-81D6-A94C-9890-B452EC0169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4228585-BC7E-D24A-AE0A-6391ECF4A252}"/>
              </a:ext>
            </a:extLst>
          </p:cNvPr>
          <p:cNvSpPr>
            <a:spLocks noGrp="1" noChangeArrowheads="1"/>
          </p:cNvSpPr>
          <p:nvPr>
            <p:ph type="sldNum" sz="quarter" idx="12"/>
          </p:nvPr>
        </p:nvSpPr>
        <p:spPr>
          <a:ln/>
        </p:spPr>
        <p:txBody>
          <a:bodyPr/>
          <a:lstStyle>
            <a:lvl1pPr>
              <a:defRPr/>
            </a:lvl1pPr>
          </a:lstStyle>
          <a:p>
            <a:pPr>
              <a:defRPr/>
            </a:pPr>
            <a:fld id="{04FEADAB-556E-9A45-BC1F-6FA4AB1C0206}" type="slidenum">
              <a:rPr lang="en-US" altLang="en-US"/>
              <a:pPr>
                <a:defRPr/>
              </a:pPr>
              <a:t>‹#›</a:t>
            </a:fld>
            <a:endParaRPr lang="en-US" altLang="en-US"/>
          </a:p>
        </p:txBody>
      </p:sp>
    </p:spTree>
    <p:extLst>
      <p:ext uri="{BB962C8B-B14F-4D97-AF65-F5344CB8AC3E}">
        <p14:creationId xmlns:p14="http://schemas.microsoft.com/office/powerpoint/2010/main" val="66729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014FA81-9026-1445-AC96-95B78645C9F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8B5B870-B9AF-4A47-83E8-B00B8938FD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51FC6BA-5A4F-2A4B-8A9E-A27D5FD2754E}"/>
              </a:ext>
            </a:extLst>
          </p:cNvPr>
          <p:cNvSpPr>
            <a:spLocks noGrp="1" noChangeArrowheads="1"/>
          </p:cNvSpPr>
          <p:nvPr>
            <p:ph type="sldNum" sz="quarter" idx="12"/>
          </p:nvPr>
        </p:nvSpPr>
        <p:spPr>
          <a:ln/>
        </p:spPr>
        <p:txBody>
          <a:bodyPr/>
          <a:lstStyle>
            <a:lvl1pPr>
              <a:defRPr/>
            </a:lvl1pPr>
          </a:lstStyle>
          <a:p>
            <a:pPr>
              <a:defRPr/>
            </a:pPr>
            <a:fld id="{C18E7A79-9C70-7843-BF17-8A6ED5CD50B3}" type="slidenum">
              <a:rPr lang="en-US" altLang="en-US"/>
              <a:pPr>
                <a:defRPr/>
              </a:pPr>
              <a:t>‹#›</a:t>
            </a:fld>
            <a:endParaRPr lang="en-US" altLang="en-US"/>
          </a:p>
        </p:txBody>
      </p:sp>
    </p:spTree>
    <p:extLst>
      <p:ext uri="{BB962C8B-B14F-4D97-AF65-F5344CB8AC3E}">
        <p14:creationId xmlns:p14="http://schemas.microsoft.com/office/powerpoint/2010/main" val="1620862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9338754-FEF0-874A-B7E3-1F44B739CF0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0BF68D4-5C48-D543-90A6-C3F7822FE2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1BD71E4-9009-5B4D-9AEA-7BAA1EF91941}"/>
              </a:ext>
            </a:extLst>
          </p:cNvPr>
          <p:cNvSpPr>
            <a:spLocks noGrp="1" noChangeArrowheads="1"/>
          </p:cNvSpPr>
          <p:nvPr>
            <p:ph type="sldNum" sz="quarter" idx="12"/>
          </p:nvPr>
        </p:nvSpPr>
        <p:spPr>
          <a:ln/>
        </p:spPr>
        <p:txBody>
          <a:bodyPr/>
          <a:lstStyle>
            <a:lvl1pPr>
              <a:defRPr/>
            </a:lvl1pPr>
          </a:lstStyle>
          <a:p>
            <a:pPr>
              <a:defRPr/>
            </a:pPr>
            <a:fld id="{ACC17AB2-17CA-4042-BAA4-5FFB11E66A75}" type="slidenum">
              <a:rPr lang="en-US" altLang="en-US"/>
              <a:pPr>
                <a:defRPr/>
              </a:pPr>
              <a:t>‹#›</a:t>
            </a:fld>
            <a:endParaRPr lang="en-US" altLang="en-US"/>
          </a:p>
        </p:txBody>
      </p:sp>
    </p:spTree>
    <p:extLst>
      <p:ext uri="{BB962C8B-B14F-4D97-AF65-F5344CB8AC3E}">
        <p14:creationId xmlns:p14="http://schemas.microsoft.com/office/powerpoint/2010/main" val="2612939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951983B-7D41-DD4F-A824-E64C97CDFE01}"/>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2A0BC28-3542-FA49-A574-0664589F750B}"/>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024C2D7-7A99-41E7-BC1C-5C5714953BE2}"/>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279E01F0-D742-46CF-8B07-0E01D6D37888}"/>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D684120E-82E7-43B0-A006-796819C1E160}"/>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CC5D2746-9824-C94D-A614-ADB6FBA30B7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2pPr>
      <a:lvl3pPr algn="ctr" rtl="0" eaLnBrk="0" fontAlgn="base" hangingPunct="0">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3pPr>
      <a:lvl4pPr algn="ctr" rtl="0" eaLnBrk="0" fontAlgn="base" hangingPunct="0">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4pPr>
      <a:lvl5pPr algn="ctr" rtl="0" eaLnBrk="0" fontAlgn="base" hangingPunct="0">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5pPr>
      <a:lvl6pPr marL="457200" algn="ctr" rtl="0" fontAlgn="base">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6pPr>
      <a:lvl7pPr marL="914400" algn="ctr" rtl="0" fontAlgn="base">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7pPr>
      <a:lvl8pPr marL="1371600" algn="ctr" rtl="0" fontAlgn="base">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8pPr>
      <a:lvl9pPr marL="1828800" algn="ctr" rtl="0" fontAlgn="base">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sidebar_umu.jpg">
            <a:extLst>
              <a:ext uri="{FF2B5EF4-FFF2-40B4-BE49-F238E27FC236}">
                <a16:creationId xmlns:a16="http://schemas.microsoft.com/office/drawing/2014/main" id="{9C9D894E-E22D-A945-AE8A-B08831662E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14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a:extLst>
              <a:ext uri="{FF2B5EF4-FFF2-40B4-BE49-F238E27FC236}">
                <a16:creationId xmlns:a16="http://schemas.microsoft.com/office/drawing/2014/main" id="{A7CA458F-B463-7D46-AF6A-FE9F9796DE71}"/>
              </a:ext>
            </a:extLst>
          </p:cNvPr>
          <p:cNvSpPr txBox="1">
            <a:spLocks noChangeArrowheads="1"/>
          </p:cNvSpPr>
          <p:nvPr/>
        </p:nvSpPr>
        <p:spPr bwMode="auto">
          <a:xfrm>
            <a:off x="2057400" y="2705100"/>
            <a:ext cx="6477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4400"/>
              <a:t>HUNTINGTON’S </a:t>
            </a:r>
          </a:p>
          <a:p>
            <a:pPr algn="ctr">
              <a:spcBef>
                <a:spcPct val="0"/>
              </a:spcBef>
              <a:buFontTx/>
              <a:buNone/>
            </a:pPr>
            <a:r>
              <a:rPr lang="en-US" altLang="en-US" sz="4400"/>
              <a:t>DISEASE</a:t>
            </a:r>
            <a:endParaRPr lang="en-US" altLang="en-US"/>
          </a:p>
        </p:txBody>
      </p:sp>
      <p:pic>
        <p:nvPicPr>
          <p:cNvPr id="3" name="Online Media 2" descr="Recorded Sound">
            <a:hlinkClick r:id="" action="ppaction://media"/>
            <a:extLst>
              <a:ext uri="{FF2B5EF4-FFF2-40B4-BE49-F238E27FC236}">
                <a16:creationId xmlns:a16="http://schemas.microsoft.com/office/drawing/2014/main" id="{841BF583-D396-074D-A0DD-8E786443FD8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12075" y="56388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sidebar_midblue.jpg">
            <a:extLst>
              <a:ext uri="{FF2B5EF4-FFF2-40B4-BE49-F238E27FC236}">
                <a16:creationId xmlns:a16="http://schemas.microsoft.com/office/drawing/2014/main" id="{D1725D44-2659-6249-AC81-EACB33F6F2E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9" descr="footer_umu.jpg">
            <a:extLst>
              <a:ext uri="{FF2B5EF4-FFF2-40B4-BE49-F238E27FC236}">
                <a16:creationId xmlns:a16="http://schemas.microsoft.com/office/drawing/2014/main" id="{AACA7E66-C9D9-8642-8042-F9AA393CE7D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3">
            <a:extLst>
              <a:ext uri="{FF2B5EF4-FFF2-40B4-BE49-F238E27FC236}">
                <a16:creationId xmlns:a16="http://schemas.microsoft.com/office/drawing/2014/main" id="{5A6D5648-F6CD-844C-9CBD-33BBC2216CC3}"/>
              </a:ext>
            </a:extLst>
          </p:cNvPr>
          <p:cNvSpPr>
            <a:spLocks noChangeArrowheads="1"/>
          </p:cNvSpPr>
          <p:nvPr/>
        </p:nvSpPr>
        <p:spPr bwMode="auto">
          <a:xfrm>
            <a:off x="990600" y="914400"/>
            <a:ext cx="78581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nSpc>
                <a:spcPct val="107000"/>
              </a:lnSpc>
              <a:spcBef>
                <a:spcPct val="0"/>
              </a:spcBef>
              <a:spcAft>
                <a:spcPts val="800"/>
              </a:spcAft>
              <a:buFontTx/>
              <a:buNone/>
            </a:pPr>
            <a:r>
              <a:rPr lang="en-US" altLang="en-US" sz="2000" b="1"/>
              <a:t>What is Huntington’s Disease?</a:t>
            </a:r>
          </a:p>
          <a:p>
            <a:pPr>
              <a:spcBef>
                <a:spcPct val="0"/>
              </a:spcBef>
              <a:buFontTx/>
              <a:buNone/>
            </a:pPr>
            <a:r>
              <a:rPr lang="en-US" altLang="en-US" sz="2000"/>
              <a:t>Huntington’s is a progressive disease that can cause dementia. Dementia is a serious brain disease that affects memory, ability to make decisions, daily functioning, as well as mood and behavior. Huntington’s disease usually becomes noticeable between the ages of 30 and 40. It can be characterized by the loss of cell populations in the brain. It is caused by a gene inherited from a parent. It runs in families and is passed down from parent to child. </a:t>
            </a:r>
            <a:endParaRPr lang="en-US" altLang="en-US" sz="2400"/>
          </a:p>
        </p:txBody>
      </p:sp>
      <p:pic>
        <p:nvPicPr>
          <p:cNvPr id="2" name="Online Media 1" descr="Recorded Sound">
            <a:hlinkClick r:id="" action="ppaction://media"/>
            <a:extLst>
              <a:ext uri="{FF2B5EF4-FFF2-40B4-BE49-F238E27FC236}">
                <a16:creationId xmlns:a16="http://schemas.microsoft.com/office/drawing/2014/main" id="{E725710A-AA32-9149-A66F-735BAF3B986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20000" y="51308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8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idebar_midblue.jpg">
            <a:extLst>
              <a:ext uri="{FF2B5EF4-FFF2-40B4-BE49-F238E27FC236}">
                <a16:creationId xmlns:a16="http://schemas.microsoft.com/office/drawing/2014/main" id="{8E7C6253-C959-454F-AE9C-D7BB017951B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9" descr="footer_umu.jpg">
            <a:extLst>
              <a:ext uri="{FF2B5EF4-FFF2-40B4-BE49-F238E27FC236}">
                <a16:creationId xmlns:a16="http://schemas.microsoft.com/office/drawing/2014/main" id="{2269CB92-3D97-DA47-BFB0-D7535E4D0B3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36890DC-9F84-4155-98F3-6709A1F3C635}"/>
              </a:ext>
            </a:extLst>
          </p:cNvPr>
          <p:cNvSpPr/>
          <p:nvPr/>
        </p:nvSpPr>
        <p:spPr>
          <a:xfrm>
            <a:off x="990600" y="914400"/>
            <a:ext cx="7858125" cy="2124075"/>
          </a:xfrm>
          <a:prstGeom prst="rect">
            <a:avLst/>
          </a:prstGeom>
        </p:spPr>
        <p:txBody>
          <a:bodyPr>
            <a:spAutoFit/>
          </a:bodyPr>
          <a:lstStyle/>
          <a:p>
            <a:pPr>
              <a:lnSpc>
                <a:spcPct val="107000"/>
              </a:lnSpc>
              <a:spcAft>
                <a:spcPts val="800"/>
              </a:spcAft>
              <a:defRPr/>
            </a:pPr>
            <a:r>
              <a:rPr lang="en-US" sz="2000" b="1" dirty="0"/>
              <a:t>What are the Symptoms?</a:t>
            </a:r>
          </a:p>
          <a:p>
            <a:pPr marL="342900" indent="-342900">
              <a:spcAft>
                <a:spcPts val="0"/>
              </a:spcAft>
              <a:buFont typeface="Arial" panose="020B0604020202020204" pitchFamily="34" charset="0"/>
              <a:buChar char="•"/>
              <a:defRPr/>
            </a:pPr>
            <a:r>
              <a:rPr lang="en-US" sz="2000" dirty="0"/>
              <a:t>Movement in the arms, legs, head or other parts of the body that you cannot control or stop (most common)</a:t>
            </a:r>
          </a:p>
          <a:p>
            <a:pPr marL="342900" indent="-342900">
              <a:spcAft>
                <a:spcPts val="0"/>
              </a:spcAft>
              <a:buFont typeface="Arial" panose="020B0604020202020204" pitchFamily="34" charset="0"/>
              <a:buChar char="•"/>
              <a:defRPr/>
            </a:pPr>
            <a:r>
              <a:rPr lang="en-US" sz="2000" dirty="0"/>
              <a:t>Loss of memory or thinking skills</a:t>
            </a:r>
          </a:p>
          <a:p>
            <a:pPr marL="342900" indent="-342900">
              <a:spcAft>
                <a:spcPts val="0"/>
              </a:spcAft>
              <a:buFont typeface="Arial" panose="020B0604020202020204" pitchFamily="34" charset="0"/>
              <a:buChar char="•"/>
              <a:defRPr/>
            </a:pPr>
            <a:r>
              <a:rPr lang="en-US" sz="2000" dirty="0"/>
              <a:t>Changes in mood (feeling annoyed, depressed, or anxious) </a:t>
            </a:r>
          </a:p>
          <a:p>
            <a:pPr>
              <a:defRPr/>
            </a:pPr>
            <a:endParaRPr lang="en-US" dirty="0"/>
          </a:p>
        </p:txBody>
      </p:sp>
      <p:pic>
        <p:nvPicPr>
          <p:cNvPr id="2" name="Online Media 1" descr="Recorded Sound">
            <a:hlinkClick r:id="" action="ppaction://media"/>
            <a:extLst>
              <a:ext uri="{FF2B5EF4-FFF2-40B4-BE49-F238E27FC236}">
                <a16:creationId xmlns:a16="http://schemas.microsoft.com/office/drawing/2014/main" id="{DB1C2714-C6A7-0D4D-A95D-2B1829587A2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96200" y="51308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sidebar_midblue.jpg">
            <a:extLst>
              <a:ext uri="{FF2B5EF4-FFF2-40B4-BE49-F238E27FC236}">
                <a16:creationId xmlns:a16="http://schemas.microsoft.com/office/drawing/2014/main" id="{B603A766-AC48-334E-9A74-EF42FAA4EB1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9" descr="footer_umu.jpg">
            <a:extLst>
              <a:ext uri="{FF2B5EF4-FFF2-40B4-BE49-F238E27FC236}">
                <a16:creationId xmlns:a16="http://schemas.microsoft.com/office/drawing/2014/main" id="{31C9862F-C608-9146-8F4D-B7FC21D35BE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a:extLst>
              <a:ext uri="{FF2B5EF4-FFF2-40B4-BE49-F238E27FC236}">
                <a16:creationId xmlns:a16="http://schemas.microsoft.com/office/drawing/2014/main" id="{F448D590-130C-4D41-9945-0E00CDCAD60D}"/>
              </a:ext>
            </a:extLst>
          </p:cNvPr>
          <p:cNvSpPr>
            <a:spLocks noChangeArrowheads="1"/>
          </p:cNvSpPr>
          <p:nvPr/>
        </p:nvSpPr>
        <p:spPr bwMode="auto">
          <a:xfrm>
            <a:off x="990600" y="914400"/>
            <a:ext cx="78581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nSpc>
                <a:spcPct val="107000"/>
              </a:lnSpc>
              <a:spcBef>
                <a:spcPct val="0"/>
              </a:spcBef>
              <a:spcAft>
                <a:spcPts val="800"/>
              </a:spcAft>
              <a:buFontTx/>
              <a:buNone/>
              <a:defRPr/>
            </a:pPr>
            <a:r>
              <a:rPr lang="en-US" altLang="en-US" sz="2000" b="1" dirty="0"/>
              <a:t>How is it Diagnosed?</a:t>
            </a:r>
          </a:p>
          <a:p>
            <a:pPr marL="342900" indent="-342900">
              <a:spcBef>
                <a:spcPct val="0"/>
              </a:spcBef>
              <a:defRPr/>
            </a:pPr>
            <a:r>
              <a:rPr lang="en-US" altLang="en-US" sz="2000" dirty="0"/>
              <a:t>Huntington’s disease can be diagnosed through neurological, psychological, and genetic testing. </a:t>
            </a:r>
          </a:p>
          <a:p>
            <a:pPr marL="342900" indent="-342900">
              <a:spcBef>
                <a:spcPct val="0"/>
              </a:spcBef>
              <a:defRPr/>
            </a:pPr>
            <a:r>
              <a:rPr lang="en-US" altLang="en-US" sz="2000" dirty="0"/>
              <a:t>A neurologist is a doctor who treats disorders affecting the brain, spinal cord, and nerves. They can rule out other conditions.</a:t>
            </a:r>
          </a:p>
          <a:p>
            <a:pPr>
              <a:spcBef>
                <a:spcPct val="0"/>
              </a:spcBef>
              <a:buFontTx/>
              <a:buNone/>
              <a:defRPr/>
            </a:pPr>
            <a:r>
              <a:rPr lang="en-US" altLang="en-US" sz="2400" dirty="0"/>
              <a:t> </a:t>
            </a:r>
          </a:p>
        </p:txBody>
      </p:sp>
      <p:pic>
        <p:nvPicPr>
          <p:cNvPr id="2" name="Online Media 1" descr="Recorded Sound">
            <a:hlinkClick r:id="" action="ppaction://media"/>
            <a:extLst>
              <a:ext uri="{FF2B5EF4-FFF2-40B4-BE49-F238E27FC236}">
                <a16:creationId xmlns:a16="http://schemas.microsoft.com/office/drawing/2014/main" id="{23DC472D-8051-8C4D-B48A-655185BAF99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96200" y="51308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2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sidebar_midblue.jpg">
            <a:extLst>
              <a:ext uri="{FF2B5EF4-FFF2-40B4-BE49-F238E27FC236}">
                <a16:creationId xmlns:a16="http://schemas.microsoft.com/office/drawing/2014/main" id="{E85D8AC5-B0E9-8743-8DF0-3F905D40205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9" descr="footer_umu.jpg">
            <a:extLst>
              <a:ext uri="{FF2B5EF4-FFF2-40B4-BE49-F238E27FC236}">
                <a16:creationId xmlns:a16="http://schemas.microsoft.com/office/drawing/2014/main" id="{53D3941C-51AC-2846-8192-B4167115EC9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3">
            <a:extLst>
              <a:ext uri="{FF2B5EF4-FFF2-40B4-BE49-F238E27FC236}">
                <a16:creationId xmlns:a16="http://schemas.microsoft.com/office/drawing/2014/main" id="{872372A3-5732-094D-88BE-480260B0AC00}"/>
              </a:ext>
            </a:extLst>
          </p:cNvPr>
          <p:cNvSpPr>
            <a:spLocks noChangeArrowheads="1"/>
          </p:cNvSpPr>
          <p:nvPr/>
        </p:nvSpPr>
        <p:spPr bwMode="auto">
          <a:xfrm>
            <a:off x="990600" y="914400"/>
            <a:ext cx="785812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nSpc>
                <a:spcPct val="107000"/>
              </a:lnSpc>
              <a:spcBef>
                <a:spcPct val="0"/>
              </a:spcBef>
              <a:spcAft>
                <a:spcPts val="800"/>
              </a:spcAft>
              <a:buFontTx/>
              <a:buNone/>
            </a:pPr>
            <a:r>
              <a:rPr lang="en-US" altLang="en-US" sz="2000" b="1"/>
              <a:t>Can it be Treated?</a:t>
            </a:r>
          </a:p>
          <a:p>
            <a:pPr>
              <a:lnSpc>
                <a:spcPct val="107000"/>
              </a:lnSpc>
              <a:spcBef>
                <a:spcPct val="0"/>
              </a:spcBef>
              <a:spcAft>
                <a:spcPts val="800"/>
              </a:spcAft>
              <a:buFontTx/>
              <a:buNone/>
            </a:pPr>
            <a:r>
              <a:rPr lang="en-US" altLang="en-US" sz="2000"/>
              <a:t>Currently, there is no cure for Huntington’s disease. Treatment includes managing the symptoms of the disease, which may include medications to help manage mood or anxiety.</a:t>
            </a:r>
            <a:endParaRPr lang="en-US" altLang="en-US" sz="2400"/>
          </a:p>
        </p:txBody>
      </p:sp>
      <p:pic>
        <p:nvPicPr>
          <p:cNvPr id="2" name="Online Media 1" descr="Recorded Sound">
            <a:hlinkClick r:id="" action="ppaction://media"/>
            <a:extLst>
              <a:ext uri="{FF2B5EF4-FFF2-40B4-BE49-F238E27FC236}">
                <a16:creationId xmlns:a16="http://schemas.microsoft.com/office/drawing/2014/main" id="{E6198D94-2966-984D-88A9-4F238753F6A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72400" y="51308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9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sidebar_midblue.jpg">
            <a:extLst>
              <a:ext uri="{FF2B5EF4-FFF2-40B4-BE49-F238E27FC236}">
                <a16:creationId xmlns:a16="http://schemas.microsoft.com/office/drawing/2014/main" id="{6F839E32-F6B4-134B-8D99-3FD6E9C376A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descr="footer_umu.jpg">
            <a:extLst>
              <a:ext uri="{FF2B5EF4-FFF2-40B4-BE49-F238E27FC236}">
                <a16:creationId xmlns:a16="http://schemas.microsoft.com/office/drawing/2014/main" id="{BED1D5AD-1737-9D40-94BA-5135A17D63A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3">
            <a:extLst>
              <a:ext uri="{FF2B5EF4-FFF2-40B4-BE49-F238E27FC236}">
                <a16:creationId xmlns:a16="http://schemas.microsoft.com/office/drawing/2014/main" id="{C3933AF3-F82B-5148-B568-E43BF6C578B3}"/>
              </a:ext>
            </a:extLst>
          </p:cNvPr>
          <p:cNvSpPr>
            <a:spLocks noChangeArrowheads="1"/>
          </p:cNvSpPr>
          <p:nvPr/>
        </p:nvSpPr>
        <p:spPr bwMode="auto">
          <a:xfrm>
            <a:off x="900113" y="2133600"/>
            <a:ext cx="75342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nSpc>
                <a:spcPct val="107000"/>
              </a:lnSpc>
              <a:spcBef>
                <a:spcPct val="0"/>
              </a:spcBef>
              <a:spcAft>
                <a:spcPts val="800"/>
              </a:spcAft>
              <a:buFontTx/>
              <a:buNone/>
            </a:pPr>
            <a:r>
              <a:rPr lang="en-US" altLang="en-US" sz="2000"/>
              <a:t>Have questions? </a:t>
            </a:r>
          </a:p>
          <a:p>
            <a:pPr>
              <a:lnSpc>
                <a:spcPct val="107000"/>
              </a:lnSpc>
              <a:spcBef>
                <a:spcPct val="0"/>
              </a:spcBef>
              <a:spcAft>
                <a:spcPts val="800"/>
              </a:spcAft>
              <a:buFontTx/>
              <a:buNone/>
            </a:pPr>
            <a:r>
              <a:rPr lang="en-US" altLang="en-US" sz="2000"/>
              <a:t>Ask your doctor or health care provider at your next appointment.</a:t>
            </a:r>
          </a:p>
        </p:txBody>
      </p:sp>
      <p:sp>
        <p:nvSpPr>
          <p:cNvPr id="7173" name="Rectangle 4">
            <a:extLst>
              <a:ext uri="{FF2B5EF4-FFF2-40B4-BE49-F238E27FC236}">
                <a16:creationId xmlns:a16="http://schemas.microsoft.com/office/drawing/2014/main" id="{F27203DF-CB9B-B547-9F4C-44A0BA57AC64}"/>
              </a:ext>
            </a:extLst>
          </p:cNvPr>
          <p:cNvSpPr>
            <a:spLocks noChangeArrowheads="1"/>
          </p:cNvSpPr>
          <p:nvPr/>
        </p:nvSpPr>
        <p:spPr bwMode="auto">
          <a:xfrm>
            <a:off x="900113" y="4038600"/>
            <a:ext cx="77247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2971800" algn="ctr"/>
                <a:tab pos="5943600" algn="r"/>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2971800" algn="ctr"/>
                <a:tab pos="5943600" algn="r"/>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2971800" algn="ctr"/>
                <a:tab pos="5943600" algn="r"/>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9pPr>
          </a:lstStyle>
          <a:p>
            <a:pPr>
              <a:buFontTx/>
              <a:buNone/>
            </a:pPr>
            <a:r>
              <a:rPr lang="en-US" altLang="en-US" sz="1000">
                <a:solidFill>
                  <a:schemeClr val="bg2"/>
                </a:solidFill>
                <a:latin typeface="Calibri" panose="020F0502020204030204" pitchFamily="34" charset="0"/>
                <a:cs typeface="Times New Roman" panose="02020603050405020304" pitchFamily="18" charset="0"/>
              </a:rPr>
              <a:t>Created June 2020. Medically reviewed by Sharon Brangman, MD, FACP, AGSF</a:t>
            </a:r>
          </a:p>
          <a:p>
            <a:pPr>
              <a:buFontTx/>
              <a:buNone/>
            </a:pPr>
            <a:r>
              <a:rPr lang="en-US" altLang="en-US" sz="1000">
                <a:solidFill>
                  <a:schemeClr val="bg2"/>
                </a:solidFill>
                <a:latin typeface="Calibri" panose="020F0502020204030204" pitchFamily="34" charset="0"/>
                <a:cs typeface="Times New Roman" panose="02020603050405020304" pitchFamily="18" charset="0"/>
              </a:rPr>
              <a:t>NIH Medline Plus. (2019). Huntington’s Disease. Retrieved from https://medlineplus.gov/huntingtonsdisease.html</a:t>
            </a:r>
          </a:p>
          <a:p>
            <a:pPr>
              <a:buFontTx/>
              <a:buNone/>
            </a:pPr>
            <a:r>
              <a:rPr lang="en-US" altLang="en-US" sz="1000">
                <a:solidFill>
                  <a:schemeClr val="bg2"/>
                </a:solidFill>
                <a:latin typeface="Calibri" panose="020F0502020204030204" pitchFamily="34" charset="0"/>
                <a:cs typeface="Times New Roman" panose="02020603050405020304" pitchFamily="18" charset="0"/>
              </a:rPr>
              <a:t>Alzheimer’s Association (2020). Huntington’s Disease.  Retrieved from https://www.alz.org/alzheimers-dementia/what-is-dementia/types-of-dementia/huntington-s-disease</a:t>
            </a:r>
          </a:p>
          <a:p>
            <a:pPr>
              <a:buFontTx/>
              <a:buNone/>
            </a:pPr>
            <a:r>
              <a:rPr lang="en-US" altLang="en-US" sz="1000">
                <a:solidFill>
                  <a:schemeClr val="bg2"/>
                </a:solidFill>
                <a:latin typeface="Calibri" panose="020F0502020204030204" pitchFamily="34" charset="0"/>
                <a:cs typeface="Times New Roman" panose="02020603050405020304" pitchFamily="18" charset="0"/>
              </a:rPr>
              <a:t>NIH National Institute of Neurological Disorders and Stroke. (2020). Huntington’s Disease: Hope Through Research. Retrieved from https://www.ninds.nih.gov/disorders/patient-caregiver-education/hope-through-research/huntingtons-disease-hope-through</a:t>
            </a:r>
          </a:p>
          <a:p>
            <a:pPr>
              <a:buFontTx/>
              <a:buNone/>
            </a:pPr>
            <a:r>
              <a:rPr lang="en-US" altLang="en-US" sz="1000">
                <a:solidFill>
                  <a:schemeClr val="bg2"/>
                </a:solidFill>
                <a:latin typeface="Calibri" panose="020F0502020204030204" pitchFamily="34" charset="0"/>
                <a:cs typeface="Times New Roman" panose="02020603050405020304" pitchFamily="18" charset="0"/>
              </a:rPr>
              <a:t>Osipovitch, M., Asenjo-Martinez, A., Mariani, J., Cornwell, A., Dhaliwal, S., Zou, L., Chandler-Militello, D., Wang, S., Li, X., Benraiss, S., Agate, R., Lampp, A., Benraiss, A., Windrem, M., &amp; Goldman, S. (2019). Human ESC-derived chimeric mouse models of Huntington disease reveal cell-intrinsic defects in glial progenitor cell differentiation. Cell Stem Cell. 24(1), 107-122.e7. hhtps://doi.org/10.1016/j.stem.2018.11.010 </a:t>
            </a:r>
          </a:p>
          <a:p>
            <a:pPr>
              <a:buFontTx/>
              <a:buNone/>
            </a:pPr>
            <a:r>
              <a:rPr lang="en-US" altLang="en-US" sz="1000">
                <a:solidFill>
                  <a:schemeClr val="bg2"/>
                </a:solidFill>
                <a:latin typeface="Calibri" panose="020F0502020204030204" pitchFamily="34" charset="0"/>
                <a:cs typeface="Times New Roman" panose="02020603050405020304" pitchFamily="18" charset="0"/>
              </a:rPr>
              <a:t>UR Medicine. (2020). Neurology at Highland Hospital. Retrieved from https://www.urmc.rochester.edu/highland/departments-centers/neurology/what-is-a-neurologist.aspx</a:t>
            </a:r>
          </a:p>
        </p:txBody>
      </p:sp>
      <p:pic>
        <p:nvPicPr>
          <p:cNvPr id="2" name="Online Media 1" descr="Recorded Sound">
            <a:hlinkClick r:id="" action="ppaction://media"/>
            <a:extLst>
              <a:ext uri="{FF2B5EF4-FFF2-40B4-BE49-F238E27FC236}">
                <a16:creationId xmlns:a16="http://schemas.microsoft.com/office/drawing/2014/main" id="{28EC11E2-B97A-9D4C-B97E-7D2B36E9D20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12088" y="348932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4" charset="0"/>
            <a:ea typeface="ＭＳ Ｐゴシック" pitchFamily="64" charset="-128"/>
            <a:cs typeface="ＭＳ Ｐゴシック"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227</TotalTime>
  <Words>470</Words>
  <Application>Microsoft Office PowerPoint</Application>
  <PresentationFormat>On-screen Show (4:3)</PresentationFormat>
  <Paragraphs>22</Paragraphs>
  <Slides>6</Slides>
  <Notes>0</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MS PGothic</vt:lpstr>
      <vt:lpstr>MS PGothic</vt:lpstr>
      <vt:lpstr>Arial</vt:lpstr>
      <vt:lpstr>Calibri</vt:lpstr>
      <vt:lpstr>Times New Roman</vt:lpstr>
      <vt:lpstr>Blank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SUNY UPSTATE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SUNY UPSTATE</dc:creator>
  <cp:lastModifiedBy>Sonny L. Fantacone</cp:lastModifiedBy>
  <cp:revision>43</cp:revision>
  <cp:lastPrinted>2020-01-31T17:00:17Z</cp:lastPrinted>
  <dcterms:created xsi:type="dcterms:W3CDTF">2011-11-18T19:22:19Z</dcterms:created>
  <dcterms:modified xsi:type="dcterms:W3CDTF">2022-04-04T18:55:01Z</dcterms:modified>
</cp:coreProperties>
</file>