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60" r:id="rId2"/>
    <p:sldId id="262" r:id="rId3"/>
    <p:sldId id="266" r:id="rId4"/>
    <p:sldId id="267" r:id="rId5"/>
    <p:sldId id="268" r:id="rId6"/>
    <p:sldId id="269" r:id="rId7"/>
    <p:sldId id="263" r:id="rId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8"/>
  </p:normalViewPr>
  <p:slideViewPr>
    <p:cSldViewPr>
      <p:cViewPr varScale="1">
        <p:scale>
          <a:sx n="114" d="100"/>
          <a:sy n="114" d="100"/>
        </p:scale>
        <p:origin x="150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3EDFB2E-5B34-E54C-B05A-DC2FB8B12C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4B2FDB-811B-5A48-96CC-1EAB14587F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A9C5C6-26AE-984F-AD90-7BFCE40E0B0D}"/>
              </a:ext>
            </a:extLst>
          </p:cNvPr>
          <p:cNvSpPr>
            <a:spLocks noGrp="1" noChangeArrowheads="1"/>
          </p:cNvSpPr>
          <p:nvPr>
            <p:ph type="sldNum" sz="quarter" idx="12"/>
          </p:nvPr>
        </p:nvSpPr>
        <p:spPr>
          <a:ln/>
        </p:spPr>
        <p:txBody>
          <a:bodyPr/>
          <a:lstStyle>
            <a:lvl1pPr>
              <a:defRPr/>
            </a:lvl1pPr>
          </a:lstStyle>
          <a:p>
            <a:pPr>
              <a:defRPr/>
            </a:pPr>
            <a:fld id="{A56EB6FE-C2E2-724B-B448-5AD46030A6BA}" type="slidenum">
              <a:rPr lang="en-US" altLang="en-US"/>
              <a:pPr>
                <a:defRPr/>
              </a:pPr>
              <a:t>‹#›</a:t>
            </a:fld>
            <a:endParaRPr lang="en-US" altLang="en-US"/>
          </a:p>
        </p:txBody>
      </p:sp>
    </p:spTree>
    <p:extLst>
      <p:ext uri="{BB962C8B-B14F-4D97-AF65-F5344CB8AC3E}">
        <p14:creationId xmlns:p14="http://schemas.microsoft.com/office/powerpoint/2010/main" val="2203028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EF1F1DF-6CFF-5340-8A3C-B13555F4BD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7B2EB7-51E8-5D4C-8698-892C15C368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FFBF7B-9BAB-C24F-86F0-C2CEAF160114}"/>
              </a:ext>
            </a:extLst>
          </p:cNvPr>
          <p:cNvSpPr>
            <a:spLocks noGrp="1" noChangeArrowheads="1"/>
          </p:cNvSpPr>
          <p:nvPr>
            <p:ph type="sldNum" sz="quarter" idx="12"/>
          </p:nvPr>
        </p:nvSpPr>
        <p:spPr>
          <a:ln/>
        </p:spPr>
        <p:txBody>
          <a:bodyPr/>
          <a:lstStyle>
            <a:lvl1pPr>
              <a:defRPr/>
            </a:lvl1pPr>
          </a:lstStyle>
          <a:p>
            <a:pPr>
              <a:defRPr/>
            </a:pPr>
            <a:fld id="{CC838EED-D1D3-F242-B560-C537C08AA849}" type="slidenum">
              <a:rPr lang="en-US" altLang="en-US"/>
              <a:pPr>
                <a:defRPr/>
              </a:pPr>
              <a:t>‹#›</a:t>
            </a:fld>
            <a:endParaRPr lang="en-US" altLang="en-US"/>
          </a:p>
        </p:txBody>
      </p:sp>
    </p:spTree>
    <p:extLst>
      <p:ext uri="{BB962C8B-B14F-4D97-AF65-F5344CB8AC3E}">
        <p14:creationId xmlns:p14="http://schemas.microsoft.com/office/powerpoint/2010/main" val="953699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84DD862-F921-D546-A1D3-83FF5741F6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557F11-FD37-3541-A062-EC68248A9B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088F328-4EF9-D74B-9CE6-6541E70C0358}"/>
              </a:ext>
            </a:extLst>
          </p:cNvPr>
          <p:cNvSpPr>
            <a:spLocks noGrp="1" noChangeArrowheads="1"/>
          </p:cNvSpPr>
          <p:nvPr>
            <p:ph type="sldNum" sz="quarter" idx="12"/>
          </p:nvPr>
        </p:nvSpPr>
        <p:spPr>
          <a:ln/>
        </p:spPr>
        <p:txBody>
          <a:bodyPr/>
          <a:lstStyle>
            <a:lvl1pPr>
              <a:defRPr/>
            </a:lvl1pPr>
          </a:lstStyle>
          <a:p>
            <a:pPr>
              <a:defRPr/>
            </a:pPr>
            <a:fld id="{ED7F6F6E-CD62-9B4B-81ED-252CC5103DAE}" type="slidenum">
              <a:rPr lang="en-US" altLang="en-US"/>
              <a:pPr>
                <a:defRPr/>
              </a:pPr>
              <a:t>‹#›</a:t>
            </a:fld>
            <a:endParaRPr lang="en-US" altLang="en-US"/>
          </a:p>
        </p:txBody>
      </p:sp>
    </p:spTree>
    <p:extLst>
      <p:ext uri="{BB962C8B-B14F-4D97-AF65-F5344CB8AC3E}">
        <p14:creationId xmlns:p14="http://schemas.microsoft.com/office/powerpoint/2010/main" val="261693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EA46F1A-62C4-D744-BEA1-5B5788550C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AB9BF1A-AD8F-1642-B892-DACD7EF47F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E216B62-5015-B24F-A79A-EB552009028A}"/>
              </a:ext>
            </a:extLst>
          </p:cNvPr>
          <p:cNvSpPr>
            <a:spLocks noGrp="1" noChangeArrowheads="1"/>
          </p:cNvSpPr>
          <p:nvPr>
            <p:ph type="sldNum" sz="quarter" idx="12"/>
          </p:nvPr>
        </p:nvSpPr>
        <p:spPr>
          <a:ln/>
        </p:spPr>
        <p:txBody>
          <a:bodyPr/>
          <a:lstStyle>
            <a:lvl1pPr>
              <a:defRPr/>
            </a:lvl1pPr>
          </a:lstStyle>
          <a:p>
            <a:pPr>
              <a:defRPr/>
            </a:pPr>
            <a:fld id="{EAF232D6-1CDD-AD4E-9110-373C6929F08E}" type="slidenum">
              <a:rPr lang="en-US" altLang="en-US"/>
              <a:pPr>
                <a:defRPr/>
              </a:pPr>
              <a:t>‹#›</a:t>
            </a:fld>
            <a:endParaRPr lang="en-US" altLang="en-US"/>
          </a:p>
        </p:txBody>
      </p:sp>
    </p:spTree>
    <p:extLst>
      <p:ext uri="{BB962C8B-B14F-4D97-AF65-F5344CB8AC3E}">
        <p14:creationId xmlns:p14="http://schemas.microsoft.com/office/powerpoint/2010/main" val="150900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C78D92D5-7711-6E41-8170-04B2CD5CF4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EA991A-DCC5-2640-B6C2-FAEF8ABFD3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2103AF-D8C6-904A-B326-6564AC7B0D54}"/>
              </a:ext>
            </a:extLst>
          </p:cNvPr>
          <p:cNvSpPr>
            <a:spLocks noGrp="1" noChangeArrowheads="1"/>
          </p:cNvSpPr>
          <p:nvPr>
            <p:ph type="sldNum" sz="quarter" idx="12"/>
          </p:nvPr>
        </p:nvSpPr>
        <p:spPr>
          <a:ln/>
        </p:spPr>
        <p:txBody>
          <a:bodyPr/>
          <a:lstStyle>
            <a:lvl1pPr>
              <a:defRPr/>
            </a:lvl1pPr>
          </a:lstStyle>
          <a:p>
            <a:pPr>
              <a:defRPr/>
            </a:pPr>
            <a:fld id="{323975D9-D2C4-E841-A1F0-D445847380E6}" type="slidenum">
              <a:rPr lang="en-US" altLang="en-US"/>
              <a:pPr>
                <a:defRPr/>
              </a:pPr>
              <a:t>‹#›</a:t>
            </a:fld>
            <a:endParaRPr lang="en-US" altLang="en-US"/>
          </a:p>
        </p:txBody>
      </p:sp>
    </p:spTree>
    <p:extLst>
      <p:ext uri="{BB962C8B-B14F-4D97-AF65-F5344CB8AC3E}">
        <p14:creationId xmlns:p14="http://schemas.microsoft.com/office/powerpoint/2010/main" val="215436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FE8C666-E3D5-914B-B4D7-0E32420815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C27ABF-9565-4844-8884-DC624FFAB1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00607FD-AA29-AE4B-BDA2-FBAC00A89AC7}"/>
              </a:ext>
            </a:extLst>
          </p:cNvPr>
          <p:cNvSpPr>
            <a:spLocks noGrp="1" noChangeArrowheads="1"/>
          </p:cNvSpPr>
          <p:nvPr>
            <p:ph type="sldNum" sz="quarter" idx="12"/>
          </p:nvPr>
        </p:nvSpPr>
        <p:spPr>
          <a:ln/>
        </p:spPr>
        <p:txBody>
          <a:bodyPr/>
          <a:lstStyle>
            <a:lvl1pPr>
              <a:defRPr/>
            </a:lvl1pPr>
          </a:lstStyle>
          <a:p>
            <a:pPr>
              <a:defRPr/>
            </a:pPr>
            <a:fld id="{A986D156-9F8B-FD4A-964F-B12C160B7645}" type="slidenum">
              <a:rPr lang="en-US" altLang="en-US"/>
              <a:pPr>
                <a:defRPr/>
              </a:pPr>
              <a:t>‹#›</a:t>
            </a:fld>
            <a:endParaRPr lang="en-US" altLang="en-US"/>
          </a:p>
        </p:txBody>
      </p:sp>
    </p:spTree>
    <p:extLst>
      <p:ext uri="{BB962C8B-B14F-4D97-AF65-F5344CB8AC3E}">
        <p14:creationId xmlns:p14="http://schemas.microsoft.com/office/powerpoint/2010/main" val="171830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2627863-D410-484F-B015-6A22FE5E105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D03E3A9-33C1-6244-83EA-698ABA69CE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0E65BA9-09C3-BF4E-AB7E-184E02E13F5A}"/>
              </a:ext>
            </a:extLst>
          </p:cNvPr>
          <p:cNvSpPr>
            <a:spLocks noGrp="1" noChangeArrowheads="1"/>
          </p:cNvSpPr>
          <p:nvPr>
            <p:ph type="sldNum" sz="quarter" idx="12"/>
          </p:nvPr>
        </p:nvSpPr>
        <p:spPr>
          <a:ln/>
        </p:spPr>
        <p:txBody>
          <a:bodyPr/>
          <a:lstStyle>
            <a:lvl1pPr>
              <a:defRPr/>
            </a:lvl1pPr>
          </a:lstStyle>
          <a:p>
            <a:pPr>
              <a:defRPr/>
            </a:pPr>
            <a:fld id="{573C5D36-2FC3-2247-ADF2-7580FA91A71F}" type="slidenum">
              <a:rPr lang="en-US" altLang="en-US"/>
              <a:pPr>
                <a:defRPr/>
              </a:pPr>
              <a:t>‹#›</a:t>
            </a:fld>
            <a:endParaRPr lang="en-US" altLang="en-US"/>
          </a:p>
        </p:txBody>
      </p:sp>
    </p:spTree>
    <p:extLst>
      <p:ext uri="{BB962C8B-B14F-4D97-AF65-F5344CB8AC3E}">
        <p14:creationId xmlns:p14="http://schemas.microsoft.com/office/powerpoint/2010/main" val="815694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D32B91D-3395-9D40-8B51-7A394AC25CE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2DED07A-E52B-D946-988A-5CF7BF6DF7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88D93BB-F53A-774B-A527-866972B3F493}"/>
              </a:ext>
            </a:extLst>
          </p:cNvPr>
          <p:cNvSpPr>
            <a:spLocks noGrp="1" noChangeArrowheads="1"/>
          </p:cNvSpPr>
          <p:nvPr>
            <p:ph type="sldNum" sz="quarter" idx="12"/>
          </p:nvPr>
        </p:nvSpPr>
        <p:spPr>
          <a:ln/>
        </p:spPr>
        <p:txBody>
          <a:bodyPr/>
          <a:lstStyle>
            <a:lvl1pPr>
              <a:defRPr/>
            </a:lvl1pPr>
          </a:lstStyle>
          <a:p>
            <a:pPr>
              <a:defRPr/>
            </a:pPr>
            <a:fld id="{A06AB099-1D4A-D24B-BF1C-F1FFC021CC98}" type="slidenum">
              <a:rPr lang="en-US" altLang="en-US"/>
              <a:pPr>
                <a:defRPr/>
              </a:pPr>
              <a:t>‹#›</a:t>
            </a:fld>
            <a:endParaRPr lang="en-US" altLang="en-US"/>
          </a:p>
        </p:txBody>
      </p:sp>
    </p:spTree>
    <p:extLst>
      <p:ext uri="{BB962C8B-B14F-4D97-AF65-F5344CB8AC3E}">
        <p14:creationId xmlns:p14="http://schemas.microsoft.com/office/powerpoint/2010/main" val="229769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34EA7ED-C381-8843-89CF-9A3E7C83C9C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8F48F93-39D2-F444-8F35-01756AF9E5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0B7676C-E746-C94A-8C7D-FB922F09DAC2}"/>
              </a:ext>
            </a:extLst>
          </p:cNvPr>
          <p:cNvSpPr>
            <a:spLocks noGrp="1" noChangeArrowheads="1"/>
          </p:cNvSpPr>
          <p:nvPr>
            <p:ph type="sldNum" sz="quarter" idx="12"/>
          </p:nvPr>
        </p:nvSpPr>
        <p:spPr>
          <a:ln/>
        </p:spPr>
        <p:txBody>
          <a:bodyPr/>
          <a:lstStyle>
            <a:lvl1pPr>
              <a:defRPr/>
            </a:lvl1pPr>
          </a:lstStyle>
          <a:p>
            <a:pPr>
              <a:defRPr/>
            </a:pPr>
            <a:fld id="{8E18D554-14B8-794C-8D2E-780CA08B5E8A}" type="slidenum">
              <a:rPr lang="en-US" altLang="en-US"/>
              <a:pPr>
                <a:defRPr/>
              </a:pPr>
              <a:t>‹#›</a:t>
            </a:fld>
            <a:endParaRPr lang="en-US" altLang="en-US"/>
          </a:p>
        </p:txBody>
      </p:sp>
    </p:spTree>
    <p:extLst>
      <p:ext uri="{BB962C8B-B14F-4D97-AF65-F5344CB8AC3E}">
        <p14:creationId xmlns:p14="http://schemas.microsoft.com/office/powerpoint/2010/main" val="664889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ADBC47F3-D93C-364C-8FAB-D8CE6C67A4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693A0D9-E5FA-4742-A40B-9A716481B6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8C4DDD9-9191-B445-8C98-621CF0CAD9B7}"/>
              </a:ext>
            </a:extLst>
          </p:cNvPr>
          <p:cNvSpPr>
            <a:spLocks noGrp="1" noChangeArrowheads="1"/>
          </p:cNvSpPr>
          <p:nvPr>
            <p:ph type="sldNum" sz="quarter" idx="12"/>
          </p:nvPr>
        </p:nvSpPr>
        <p:spPr>
          <a:ln/>
        </p:spPr>
        <p:txBody>
          <a:bodyPr/>
          <a:lstStyle>
            <a:lvl1pPr>
              <a:defRPr/>
            </a:lvl1pPr>
          </a:lstStyle>
          <a:p>
            <a:pPr>
              <a:defRPr/>
            </a:pPr>
            <a:fld id="{E5DC6EB7-C4C5-5A4D-BD4E-973061778CE1}" type="slidenum">
              <a:rPr lang="en-US" altLang="en-US"/>
              <a:pPr>
                <a:defRPr/>
              </a:pPr>
              <a:t>‹#›</a:t>
            </a:fld>
            <a:endParaRPr lang="en-US" altLang="en-US"/>
          </a:p>
        </p:txBody>
      </p:sp>
    </p:spTree>
    <p:extLst>
      <p:ext uri="{BB962C8B-B14F-4D97-AF65-F5344CB8AC3E}">
        <p14:creationId xmlns:p14="http://schemas.microsoft.com/office/powerpoint/2010/main" val="1478141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94C50521-237D-B04F-A8D1-E1F01EEEDAF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BA1ECC5-7369-7B45-A54F-84128B2526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3601128-818B-9344-B559-404B5EB44C3D}"/>
              </a:ext>
            </a:extLst>
          </p:cNvPr>
          <p:cNvSpPr>
            <a:spLocks noGrp="1" noChangeArrowheads="1"/>
          </p:cNvSpPr>
          <p:nvPr>
            <p:ph type="sldNum" sz="quarter" idx="12"/>
          </p:nvPr>
        </p:nvSpPr>
        <p:spPr>
          <a:ln/>
        </p:spPr>
        <p:txBody>
          <a:bodyPr/>
          <a:lstStyle>
            <a:lvl1pPr>
              <a:defRPr/>
            </a:lvl1pPr>
          </a:lstStyle>
          <a:p>
            <a:pPr>
              <a:defRPr/>
            </a:pPr>
            <a:fld id="{8D66C45A-3559-D04F-A250-5F0F047BA6E6}" type="slidenum">
              <a:rPr lang="en-US" altLang="en-US"/>
              <a:pPr>
                <a:defRPr/>
              </a:pPr>
              <a:t>‹#›</a:t>
            </a:fld>
            <a:endParaRPr lang="en-US" altLang="en-US"/>
          </a:p>
        </p:txBody>
      </p:sp>
    </p:spTree>
    <p:extLst>
      <p:ext uri="{BB962C8B-B14F-4D97-AF65-F5344CB8AC3E}">
        <p14:creationId xmlns:p14="http://schemas.microsoft.com/office/powerpoint/2010/main" val="154333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1EC8F65-CA7F-E84C-8D38-D83B0F8AABE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69B83D9-BA88-B742-8842-9C9ABDC2E23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024C2D7-7A99-41E7-BC1C-5C5714953BE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279E01F0-D742-46CF-8B07-0E01D6D37888}"/>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D684120E-82E7-43B0-A006-796819C1E16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F54F774E-8551-3144-8CFE-9CB0E2E0AC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S PGothic" panose="020B0600070205080204" pitchFamily="34" charset="-128"/>
          <a:cs typeface="+mj-cs"/>
        </a:defRPr>
      </a:lvl1pPr>
      <a:lvl2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2pPr>
      <a:lvl3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3pPr>
      <a:lvl4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4pPr>
      <a:lvl5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5pPr>
      <a:lvl6pPr marL="4572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6pPr>
      <a:lvl7pPr marL="9144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7pPr>
      <a:lvl8pPr marL="13716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8pPr>
      <a:lvl9pPr marL="18288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hyperlink" Target="https://www.health.ny.gov/diseases/conditions/dementia/adv_care_planning.htm" TargetMode="External"/><Relationship Id="rId3" Type="http://schemas.openxmlformats.org/officeDocument/2006/relationships/slideLayout" Target="../slideLayouts/slideLayout7.xml"/><Relationship Id="rId7" Type="http://schemas.openxmlformats.org/officeDocument/2006/relationships/hyperlink" Target="https://www.nia.nih.gov/health/advance-care-%09planning-healthcare-directives#proxy" TargetMode="Externa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www.alz.org/national/documents/brochure_endoflifedecisions.pdf" TargetMode="External"/><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sidebar_umu.jpg">
            <a:extLst>
              <a:ext uri="{FF2B5EF4-FFF2-40B4-BE49-F238E27FC236}">
                <a16:creationId xmlns:a16="http://schemas.microsoft.com/office/drawing/2014/main" id="{A90DFEAB-33FF-CD4E-B9F6-7187DFE148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14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a:extLst>
              <a:ext uri="{FF2B5EF4-FFF2-40B4-BE49-F238E27FC236}">
                <a16:creationId xmlns:a16="http://schemas.microsoft.com/office/drawing/2014/main" id="{DE88CFCF-29CE-CC45-9F0E-7DEED5301527}"/>
              </a:ext>
            </a:extLst>
          </p:cNvPr>
          <p:cNvSpPr txBox="1">
            <a:spLocks noChangeArrowheads="1"/>
          </p:cNvSpPr>
          <p:nvPr/>
        </p:nvSpPr>
        <p:spPr bwMode="auto">
          <a:xfrm>
            <a:off x="1981200" y="2659559"/>
            <a:ext cx="6477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4400" dirty="0"/>
              <a:t>Health Care Agent</a:t>
            </a:r>
            <a:endParaRPr lang="en-US" altLang="en-US" dirty="0"/>
          </a:p>
        </p:txBody>
      </p:sp>
      <p:pic>
        <p:nvPicPr>
          <p:cNvPr id="2" name="Online Media 1" descr="Recorded Sound">
            <a:hlinkClick r:id="" action="ppaction://media"/>
            <a:extLst>
              <a:ext uri="{FF2B5EF4-FFF2-40B4-BE49-F238E27FC236}">
                <a16:creationId xmlns:a16="http://schemas.microsoft.com/office/drawing/2014/main" id="{7C1CF52C-1B52-6D43-9F21-0ABF510BD79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59675" y="53340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idebar_midblue.jpg">
            <a:extLst>
              <a:ext uri="{FF2B5EF4-FFF2-40B4-BE49-F238E27FC236}">
                <a16:creationId xmlns:a16="http://schemas.microsoft.com/office/drawing/2014/main" id="{CF860875-9207-F443-BEC0-A2556ECC58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descr="footer_umu.jpg">
            <a:extLst>
              <a:ext uri="{FF2B5EF4-FFF2-40B4-BE49-F238E27FC236}">
                <a16:creationId xmlns:a16="http://schemas.microsoft.com/office/drawing/2014/main" id="{F0BE37A8-7440-F84F-B7A7-9E7B1130F6F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a:extLst>
              <a:ext uri="{FF2B5EF4-FFF2-40B4-BE49-F238E27FC236}">
                <a16:creationId xmlns:a16="http://schemas.microsoft.com/office/drawing/2014/main" id="{0B7DF3EC-8597-4945-9A9D-53EE8A4839F0}"/>
              </a:ext>
            </a:extLst>
          </p:cNvPr>
          <p:cNvSpPr>
            <a:spLocks noChangeArrowheads="1"/>
          </p:cNvSpPr>
          <p:nvPr/>
        </p:nvSpPr>
        <p:spPr bwMode="auto">
          <a:xfrm>
            <a:off x="990600" y="914400"/>
            <a:ext cx="78581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None/>
            </a:pPr>
            <a:r>
              <a:rPr lang="en-US" sz="2000" b="1" dirty="0"/>
              <a:t>What is a health care agent?</a:t>
            </a:r>
            <a:endParaRPr lang="en-US" sz="2000" dirty="0"/>
          </a:p>
          <a:p>
            <a:pPr marL="342900" indent="-342900"/>
            <a:r>
              <a:rPr lang="en-US" sz="2000" dirty="0"/>
              <a:t>A health care agent is a person you choose to make health care decisions and choices for you if you are not able to make them yourself. You may choose an agent by completing a document called a health care proxy.</a:t>
            </a:r>
          </a:p>
        </p:txBody>
      </p:sp>
      <p:pic>
        <p:nvPicPr>
          <p:cNvPr id="2" name="Online Media 1" descr="Recorded Sound">
            <a:hlinkClick r:id="" action="ppaction://media"/>
            <a:extLst>
              <a:ext uri="{FF2B5EF4-FFF2-40B4-BE49-F238E27FC236}">
                <a16:creationId xmlns:a16="http://schemas.microsoft.com/office/drawing/2014/main" id="{7E601354-E064-1B47-AA11-FFD4564D9F3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24800" y="5130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idebar_midblue.jpg">
            <a:extLst>
              <a:ext uri="{FF2B5EF4-FFF2-40B4-BE49-F238E27FC236}">
                <a16:creationId xmlns:a16="http://schemas.microsoft.com/office/drawing/2014/main" id="{9081EC9B-770D-5943-96C6-2240B55794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9" descr="footer_umu.jpg">
            <a:extLst>
              <a:ext uri="{FF2B5EF4-FFF2-40B4-BE49-F238E27FC236}">
                <a16:creationId xmlns:a16="http://schemas.microsoft.com/office/drawing/2014/main" id="{E4768042-F6BA-CA4D-A1D2-4C463D0BD5C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a:extLst>
              <a:ext uri="{FF2B5EF4-FFF2-40B4-BE49-F238E27FC236}">
                <a16:creationId xmlns:a16="http://schemas.microsoft.com/office/drawing/2014/main" id="{01A23A26-0780-AC4C-AEB1-C4D7121A9B1E}"/>
              </a:ext>
            </a:extLst>
          </p:cNvPr>
          <p:cNvSpPr>
            <a:spLocks noChangeArrowheads="1"/>
          </p:cNvSpPr>
          <p:nvPr/>
        </p:nvSpPr>
        <p:spPr bwMode="auto">
          <a:xfrm>
            <a:off x="990600" y="914400"/>
            <a:ext cx="78581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None/>
            </a:pPr>
            <a:r>
              <a:rPr lang="en-US" sz="2000" b="1" dirty="0"/>
              <a:t>Who should you choose to represent you?</a:t>
            </a:r>
            <a:endParaRPr lang="en-US" sz="2000" dirty="0"/>
          </a:p>
          <a:p>
            <a:pPr marL="342900" indent="-342900"/>
            <a:r>
              <a:rPr lang="en-US" sz="2000" dirty="0"/>
              <a:t>A health care agent must be over the age of 18 and someone you trust to make the kind of decisions you would make for yourself if you were able to do so. </a:t>
            </a:r>
          </a:p>
        </p:txBody>
      </p:sp>
      <p:pic>
        <p:nvPicPr>
          <p:cNvPr id="2" name="Online Media 1" descr="Recorded Sound">
            <a:hlinkClick r:id="" action="ppaction://media"/>
            <a:extLst>
              <a:ext uri="{FF2B5EF4-FFF2-40B4-BE49-F238E27FC236}">
                <a16:creationId xmlns:a16="http://schemas.microsoft.com/office/drawing/2014/main" id="{C49F97D0-8D40-9540-A85A-71D5E3328BD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130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sidebar_midblue.jpg">
            <a:extLst>
              <a:ext uri="{FF2B5EF4-FFF2-40B4-BE49-F238E27FC236}">
                <a16:creationId xmlns:a16="http://schemas.microsoft.com/office/drawing/2014/main" id="{C424C890-EF38-B94D-AD93-7DC7D37C55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9" descr="footer_umu.jpg">
            <a:extLst>
              <a:ext uri="{FF2B5EF4-FFF2-40B4-BE49-F238E27FC236}">
                <a16:creationId xmlns:a16="http://schemas.microsoft.com/office/drawing/2014/main" id="{896C0E1A-6029-C643-A076-10A9CC5CD5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a:extLst>
              <a:ext uri="{FF2B5EF4-FFF2-40B4-BE49-F238E27FC236}">
                <a16:creationId xmlns:a16="http://schemas.microsoft.com/office/drawing/2014/main" id="{F448D590-130C-4D41-9945-0E00CDCAD60D}"/>
              </a:ext>
            </a:extLst>
          </p:cNvPr>
          <p:cNvSpPr>
            <a:spLocks noChangeArrowheads="1"/>
          </p:cNvSpPr>
          <p:nvPr/>
        </p:nvSpPr>
        <p:spPr bwMode="auto">
          <a:xfrm>
            <a:off x="990600" y="914400"/>
            <a:ext cx="7858125"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None/>
            </a:pPr>
            <a:r>
              <a:rPr lang="en-US" sz="2000" b="1" dirty="0"/>
              <a:t>Why name an agent?</a:t>
            </a:r>
            <a:endParaRPr lang="en-US" sz="2000" dirty="0"/>
          </a:p>
          <a:p>
            <a:pPr marL="342900" indent="-342900"/>
            <a:r>
              <a:rPr lang="en-US" sz="2000" dirty="0"/>
              <a:t>If you need health care but are unable to make decisions for yourself, it’s important to have someone you trust and who understands your wishes, including your religious and moral beliefs, there to speak on your behalf. This is important for all adults age 18 and older. Without a health care agent, your family may not agree on a health care decision or a decision may be made by someone who may not know your wishes. </a:t>
            </a:r>
          </a:p>
        </p:txBody>
      </p:sp>
      <p:pic>
        <p:nvPicPr>
          <p:cNvPr id="2" name="Online Media 1" descr="Recorded Sound">
            <a:hlinkClick r:id="" action="ppaction://media"/>
            <a:extLst>
              <a:ext uri="{FF2B5EF4-FFF2-40B4-BE49-F238E27FC236}">
                <a16:creationId xmlns:a16="http://schemas.microsoft.com/office/drawing/2014/main" id="{98ED2D30-D075-674A-AB3C-1D2D243D3F7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35925" y="51593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sidebar_midblue.jpg">
            <a:extLst>
              <a:ext uri="{FF2B5EF4-FFF2-40B4-BE49-F238E27FC236}">
                <a16:creationId xmlns:a16="http://schemas.microsoft.com/office/drawing/2014/main" id="{81DCB93F-7303-7740-AB1C-C43019E4FC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9" descr="footer_umu.jpg">
            <a:extLst>
              <a:ext uri="{FF2B5EF4-FFF2-40B4-BE49-F238E27FC236}">
                <a16:creationId xmlns:a16="http://schemas.microsoft.com/office/drawing/2014/main" id="{7EF309C5-2717-B444-8CB4-7A1A7583CB9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
            <a:extLst>
              <a:ext uri="{FF2B5EF4-FFF2-40B4-BE49-F238E27FC236}">
                <a16:creationId xmlns:a16="http://schemas.microsoft.com/office/drawing/2014/main" id="{809BE2DF-0CDF-4E25-A369-E0ED5E7194BC}"/>
              </a:ext>
            </a:extLst>
          </p:cNvPr>
          <p:cNvSpPr>
            <a:spLocks noChangeArrowheads="1"/>
          </p:cNvSpPr>
          <p:nvPr/>
        </p:nvSpPr>
        <p:spPr bwMode="auto">
          <a:xfrm>
            <a:off x="762000" y="914400"/>
            <a:ext cx="80867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None/>
            </a:pPr>
            <a:r>
              <a:rPr lang="en-US" sz="2000" b="1" dirty="0"/>
              <a:t>What can a health care agent do?</a:t>
            </a:r>
            <a:endParaRPr lang="en-US" sz="2000" dirty="0"/>
          </a:p>
          <a:p>
            <a:pPr marL="342900" indent="-342900"/>
            <a:r>
              <a:rPr lang="en-US" sz="2000" dirty="0"/>
              <a:t>A health care agent’s only role is to make health care decisions for you that you would make if you were able. </a:t>
            </a:r>
          </a:p>
        </p:txBody>
      </p:sp>
      <p:pic>
        <p:nvPicPr>
          <p:cNvPr id="2" name="Online Media 1" descr="Recorded Sound">
            <a:hlinkClick r:id="" action="ppaction://media"/>
            <a:extLst>
              <a:ext uri="{FF2B5EF4-FFF2-40B4-BE49-F238E27FC236}">
                <a16:creationId xmlns:a16="http://schemas.microsoft.com/office/drawing/2014/main" id="{6A6F83C8-B740-7840-B55A-91F1B0C90E6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130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5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sidebar_midblue.jpg">
            <a:extLst>
              <a:ext uri="{FF2B5EF4-FFF2-40B4-BE49-F238E27FC236}">
                <a16:creationId xmlns:a16="http://schemas.microsoft.com/office/drawing/2014/main" id="{81DCB93F-7303-7740-AB1C-C43019E4FC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9" descr="footer_umu.jpg">
            <a:extLst>
              <a:ext uri="{FF2B5EF4-FFF2-40B4-BE49-F238E27FC236}">
                <a16:creationId xmlns:a16="http://schemas.microsoft.com/office/drawing/2014/main" id="{7EF309C5-2717-B444-8CB4-7A1A7583CB9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
            <a:extLst>
              <a:ext uri="{FF2B5EF4-FFF2-40B4-BE49-F238E27FC236}">
                <a16:creationId xmlns:a16="http://schemas.microsoft.com/office/drawing/2014/main" id="{809BE2DF-0CDF-4E25-A369-E0ED5E7194BC}"/>
              </a:ext>
            </a:extLst>
          </p:cNvPr>
          <p:cNvSpPr>
            <a:spLocks noChangeArrowheads="1"/>
          </p:cNvSpPr>
          <p:nvPr/>
        </p:nvSpPr>
        <p:spPr bwMode="auto">
          <a:xfrm>
            <a:off x="762000" y="914400"/>
            <a:ext cx="80867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None/>
            </a:pPr>
            <a:r>
              <a:rPr lang="en-US" sz="2000" b="1" dirty="0"/>
              <a:t>How do you designate an agent? </a:t>
            </a:r>
            <a:endParaRPr lang="en-US" sz="2000" dirty="0"/>
          </a:p>
          <a:p>
            <a:pPr marL="342900" indent="-342900"/>
            <a:r>
              <a:rPr lang="en-US" sz="2000" dirty="0"/>
              <a:t>Rules about health care agents vary by state. Some require a written note signed by you and two witnesses over age 18. Other states have official forms. In some states an agent cannot be your doctor if they are actively providing care. In some areas an employee may not be appointed an agent for a patient that is in the hospital at the time of the appointment unless the employee is a relative. It is important to let family members and your health care providers know that you have an agent. You might keep a note with the agent’s name and phone number folded around your insurance card in your wallet for easy access.</a:t>
            </a:r>
          </a:p>
        </p:txBody>
      </p:sp>
      <p:pic>
        <p:nvPicPr>
          <p:cNvPr id="3" name="Online Media 2" descr="Recorded Sound">
            <a:hlinkClick r:id="" action="ppaction://media"/>
            <a:extLst>
              <a:ext uri="{FF2B5EF4-FFF2-40B4-BE49-F238E27FC236}">
                <a16:creationId xmlns:a16="http://schemas.microsoft.com/office/drawing/2014/main" id="{5140FE2A-79EA-D542-918B-AB66BF08782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130800"/>
            <a:ext cx="812800" cy="812800"/>
          </a:xfrm>
          <a:prstGeom prst="rect">
            <a:avLst/>
          </a:prstGeom>
        </p:spPr>
      </p:pic>
    </p:spTree>
    <p:extLst>
      <p:ext uri="{BB962C8B-B14F-4D97-AF65-F5344CB8AC3E}">
        <p14:creationId xmlns:p14="http://schemas.microsoft.com/office/powerpoint/2010/main" val="12811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sidebar_midblue.jpg">
            <a:extLst>
              <a:ext uri="{FF2B5EF4-FFF2-40B4-BE49-F238E27FC236}">
                <a16:creationId xmlns:a16="http://schemas.microsoft.com/office/drawing/2014/main" id="{3D4BF4BE-F994-DE47-939D-D00570B164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footer_umu.jpg">
            <a:extLst>
              <a:ext uri="{FF2B5EF4-FFF2-40B4-BE49-F238E27FC236}">
                <a16:creationId xmlns:a16="http://schemas.microsoft.com/office/drawing/2014/main" id="{F0833783-6716-8A46-8BB4-49BEDC07A09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3">
            <a:extLst>
              <a:ext uri="{FF2B5EF4-FFF2-40B4-BE49-F238E27FC236}">
                <a16:creationId xmlns:a16="http://schemas.microsoft.com/office/drawing/2014/main" id="{663C759F-933E-3349-B792-1D64F4893053}"/>
              </a:ext>
            </a:extLst>
          </p:cNvPr>
          <p:cNvSpPr>
            <a:spLocks noChangeArrowheads="1"/>
          </p:cNvSpPr>
          <p:nvPr/>
        </p:nvSpPr>
        <p:spPr bwMode="auto">
          <a:xfrm>
            <a:off x="933450" y="693737"/>
            <a:ext cx="7939088"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pPr>
            <a:endParaRPr lang="en-US" altLang="en-US" sz="2000" dirty="0"/>
          </a:p>
          <a:p>
            <a:pPr>
              <a:lnSpc>
                <a:spcPct val="107000"/>
              </a:lnSpc>
              <a:spcBef>
                <a:spcPct val="0"/>
              </a:spcBef>
              <a:spcAft>
                <a:spcPts val="800"/>
              </a:spcAft>
              <a:buFontTx/>
              <a:buNone/>
            </a:pPr>
            <a:endParaRPr lang="en-US" altLang="en-US" sz="2000" dirty="0"/>
          </a:p>
          <a:p>
            <a:pPr>
              <a:lnSpc>
                <a:spcPct val="107000"/>
              </a:lnSpc>
              <a:spcBef>
                <a:spcPct val="0"/>
              </a:spcBef>
              <a:spcAft>
                <a:spcPts val="800"/>
              </a:spcAft>
              <a:buFontTx/>
              <a:buNone/>
            </a:pPr>
            <a:endParaRPr lang="en-US" altLang="en-US" sz="2000" dirty="0"/>
          </a:p>
          <a:p>
            <a:pPr>
              <a:lnSpc>
                <a:spcPct val="107000"/>
              </a:lnSpc>
              <a:spcBef>
                <a:spcPct val="0"/>
              </a:spcBef>
              <a:spcAft>
                <a:spcPts val="800"/>
              </a:spcAft>
              <a:buFontTx/>
              <a:buNone/>
            </a:pPr>
            <a:r>
              <a:rPr lang="en-US" altLang="en-US" sz="2000" dirty="0"/>
              <a:t>Have questions? </a:t>
            </a:r>
          </a:p>
          <a:p>
            <a:pPr>
              <a:lnSpc>
                <a:spcPct val="107000"/>
              </a:lnSpc>
              <a:spcBef>
                <a:spcPct val="0"/>
              </a:spcBef>
              <a:spcAft>
                <a:spcPts val="800"/>
              </a:spcAft>
              <a:buFontTx/>
              <a:buNone/>
            </a:pPr>
            <a:r>
              <a:rPr lang="en-US" altLang="en-US" sz="2000" dirty="0"/>
              <a:t>Ask your doctor or health care provider at your next appointment.</a:t>
            </a:r>
          </a:p>
        </p:txBody>
      </p:sp>
      <p:sp>
        <p:nvSpPr>
          <p:cNvPr id="7173" name="Rectangle 4">
            <a:extLst>
              <a:ext uri="{FF2B5EF4-FFF2-40B4-BE49-F238E27FC236}">
                <a16:creationId xmlns:a16="http://schemas.microsoft.com/office/drawing/2014/main" id="{8877B24B-58F2-7B43-9807-318190834F3C}"/>
              </a:ext>
            </a:extLst>
          </p:cNvPr>
          <p:cNvSpPr>
            <a:spLocks noChangeArrowheads="1"/>
          </p:cNvSpPr>
          <p:nvPr/>
        </p:nvSpPr>
        <p:spPr bwMode="auto">
          <a:xfrm>
            <a:off x="533400" y="4778038"/>
            <a:ext cx="77247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971800" algn="ctr"/>
                <a:tab pos="5943600" algn="r"/>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2971800" algn="ctr"/>
                <a:tab pos="5943600" algn="r"/>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2971800" algn="ctr"/>
                <a:tab pos="5943600" algn="r"/>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9pPr>
          </a:lstStyle>
          <a:p>
            <a:pPr>
              <a:buNone/>
            </a:pPr>
            <a:r>
              <a:rPr lang="en-US" sz="1000" dirty="0">
                <a:solidFill>
                  <a:schemeClr val="bg2"/>
                </a:solidFill>
                <a:latin typeface="Calibri" panose="020F0502020204030204" pitchFamily="34" charset="0"/>
                <a:cs typeface="Calibri" panose="020F0502020204030204" pitchFamily="34" charset="0"/>
              </a:rPr>
              <a:t>Created July 2020. Reviewed by Lisa Alexander</a:t>
            </a:r>
          </a:p>
          <a:p>
            <a:pPr>
              <a:buNone/>
            </a:pPr>
            <a:r>
              <a:rPr lang="en-US" sz="1000" dirty="0">
                <a:solidFill>
                  <a:schemeClr val="bg2"/>
                </a:solidFill>
                <a:latin typeface="Calibri" panose="020F0502020204030204" pitchFamily="34" charset="0"/>
                <a:cs typeface="Calibri" panose="020F0502020204030204" pitchFamily="34" charset="0"/>
              </a:rPr>
              <a:t>This program was funded through a Patient-Centered Outcomes Research Institute® (PCORI®) Eugene Washington PCORI Engagement Award (14197-RFSUNY).</a:t>
            </a:r>
          </a:p>
          <a:p>
            <a:pPr>
              <a:buNone/>
            </a:pPr>
            <a:r>
              <a:rPr lang="en-US" sz="1000" dirty="0">
                <a:solidFill>
                  <a:schemeClr val="bg2"/>
                </a:solidFill>
                <a:latin typeface="Calibri" panose="020F0502020204030204" pitchFamily="34" charset="0"/>
                <a:cs typeface="Calibri" panose="020F0502020204030204" pitchFamily="34" charset="0"/>
              </a:rPr>
              <a:t>End-of-life decisions. 2016. Alzheimer’s Association. Retrieved from </a:t>
            </a:r>
            <a:r>
              <a:rPr lang="en-US" sz="1000" u="sng" dirty="0">
                <a:solidFill>
                  <a:schemeClr val="bg2"/>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https://www.alz.org/national/documents/brochure_endoflifedecisions.pdf</a:t>
            </a:r>
            <a:endParaRPr lang="en-US" sz="1000" dirty="0">
              <a:solidFill>
                <a:schemeClr val="bg2"/>
              </a:solidFill>
              <a:latin typeface="Calibri" panose="020F0502020204030204" pitchFamily="34" charset="0"/>
              <a:cs typeface="Calibri" panose="020F0502020204030204" pitchFamily="34" charset="0"/>
            </a:endParaRPr>
          </a:p>
          <a:p>
            <a:pPr>
              <a:buNone/>
            </a:pPr>
            <a:r>
              <a:rPr lang="en-US" sz="1000" dirty="0">
                <a:solidFill>
                  <a:schemeClr val="bg2"/>
                </a:solidFill>
                <a:latin typeface="Calibri" panose="020F0502020204030204" pitchFamily="34" charset="0"/>
                <a:cs typeface="Calibri" panose="020F0502020204030204" pitchFamily="34" charset="0"/>
              </a:rPr>
              <a:t>Advance care planning: Healthcare directives. 2018. National Institute on Aging. Retrieved from </a:t>
            </a:r>
            <a:r>
              <a:rPr lang="en-US" sz="1000" u="sng" dirty="0">
                <a:solidFill>
                  <a:schemeClr val="bg2"/>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https://www.nia.nih.gov/health/advance-care-planning-healthcare-directives#proxy</a:t>
            </a:r>
            <a:endParaRPr lang="en-US" sz="1000" dirty="0">
              <a:solidFill>
                <a:schemeClr val="bg2"/>
              </a:solidFill>
              <a:latin typeface="Calibri" panose="020F0502020204030204" pitchFamily="34" charset="0"/>
              <a:cs typeface="Calibri" panose="020F0502020204030204" pitchFamily="34" charset="0"/>
            </a:endParaRPr>
          </a:p>
          <a:p>
            <a:pPr>
              <a:buNone/>
            </a:pPr>
            <a:r>
              <a:rPr lang="en-US" sz="1000" dirty="0">
                <a:solidFill>
                  <a:schemeClr val="bg2"/>
                </a:solidFill>
                <a:latin typeface="Calibri" panose="020F0502020204030204" pitchFamily="34" charset="0"/>
                <a:cs typeface="Calibri" panose="020F0502020204030204" pitchFamily="34" charset="0"/>
              </a:rPr>
              <a:t>Advance care planning. 2018. New York State Department of Health. Retrieved from 	</a:t>
            </a:r>
            <a:r>
              <a:rPr lang="en-US" sz="1000" u="sng" dirty="0">
                <a:solidFill>
                  <a:schemeClr val="bg2"/>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https://www.health.ny.gov/diseases/conditions/dementia/adv_care_planning.htm</a:t>
            </a:r>
            <a:endParaRPr lang="en-US" sz="1000" dirty="0">
              <a:solidFill>
                <a:schemeClr val="bg2"/>
              </a:solidFill>
              <a:latin typeface="Calibri" panose="020F0502020204030204" pitchFamily="34" charset="0"/>
              <a:cs typeface="Calibri" panose="020F0502020204030204" pitchFamily="34" charset="0"/>
            </a:endParaRPr>
          </a:p>
        </p:txBody>
      </p:sp>
      <p:pic>
        <p:nvPicPr>
          <p:cNvPr id="2" name="Online Media 1" descr="Recorded Sound">
            <a:hlinkClick r:id="" action="ppaction://media"/>
            <a:extLst>
              <a:ext uri="{FF2B5EF4-FFF2-40B4-BE49-F238E27FC236}">
                <a16:creationId xmlns:a16="http://schemas.microsoft.com/office/drawing/2014/main" id="{C7596349-A56C-1543-A8C9-5879F7F87A9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696200" y="39271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s There a Difference Between Alzheimer's Disease and  Dementia  -  Compatibility Mode" id="{D4CEB2D0-84E6-4447-96E1-930956F9324E}" vid="{FB86F84E-3115-5C43-AA22-D46335C33881}"/>
    </a:ext>
  </a:extLst>
</a:theme>
</file>

<file path=docProps/app.xml><?xml version="1.0" encoding="utf-8"?>
<Properties xmlns="http://schemas.openxmlformats.org/officeDocument/2006/extended-properties" xmlns:vt="http://schemas.openxmlformats.org/officeDocument/2006/docPropsVTypes">
  <Template>Health Care Agent_PP</Template>
  <TotalTime>0</TotalTime>
  <Words>484</Words>
  <Application>Microsoft Office PowerPoint</Application>
  <PresentationFormat>On-screen Show (4:3)</PresentationFormat>
  <Paragraphs>21</Paragraphs>
  <Slides>7</Slides>
  <Notes>0</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MS PGothic</vt:lpstr>
      <vt:lpstr>MS PGothic</vt:lpstr>
      <vt:lpstr>Arial</vt:lpstr>
      <vt:lpstr>Calibri</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SUNY UPSTATE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Sonny L. Fantacone</dc:creator>
  <cp:lastModifiedBy>Sonny L. Fantacone</cp:lastModifiedBy>
  <cp:revision>1</cp:revision>
  <cp:lastPrinted>2020-01-31T17:00:17Z</cp:lastPrinted>
  <dcterms:created xsi:type="dcterms:W3CDTF">2022-04-04T18:54:27Z</dcterms:created>
  <dcterms:modified xsi:type="dcterms:W3CDTF">2022-04-04T18:54:37Z</dcterms:modified>
</cp:coreProperties>
</file>