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sldIdLst>
    <p:sldId id="260" r:id="rId2"/>
    <p:sldId id="262" r:id="rId3"/>
    <p:sldId id="266" r:id="rId4"/>
    <p:sldId id="267" r:id="rId5"/>
    <p:sldId id="268" r:id="rId6"/>
    <p:sldId id="269" r:id="rId7"/>
    <p:sldId id="263" r:id="rId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27"/>
    <p:restoredTop sz="95313"/>
  </p:normalViewPr>
  <p:slideViewPr>
    <p:cSldViewPr>
      <p:cViewPr varScale="1">
        <p:scale>
          <a:sx n="89" d="100"/>
          <a:sy n="89" d="100"/>
        </p:scale>
        <p:origin x="118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708A48C-C7B9-6344-A332-2DEE6CEE73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968964-1C45-0042-8F02-312EF08F56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B8B0FA-7860-8A48-ABA9-717313D17ADE}"/>
              </a:ext>
            </a:extLst>
          </p:cNvPr>
          <p:cNvSpPr>
            <a:spLocks noGrp="1" noChangeArrowheads="1"/>
          </p:cNvSpPr>
          <p:nvPr>
            <p:ph type="sldNum" sz="quarter" idx="12"/>
          </p:nvPr>
        </p:nvSpPr>
        <p:spPr>
          <a:ln/>
        </p:spPr>
        <p:txBody>
          <a:bodyPr/>
          <a:lstStyle>
            <a:lvl1pPr>
              <a:defRPr/>
            </a:lvl1pPr>
          </a:lstStyle>
          <a:p>
            <a:pPr>
              <a:defRPr/>
            </a:pPr>
            <a:fld id="{291B7294-3607-EA4B-ADAE-DB13AD068872}" type="slidenum">
              <a:rPr lang="en-US" altLang="en-US"/>
              <a:pPr>
                <a:defRPr/>
              </a:pPr>
              <a:t>‹#›</a:t>
            </a:fld>
            <a:endParaRPr lang="en-US" altLang="en-US"/>
          </a:p>
        </p:txBody>
      </p:sp>
    </p:spTree>
    <p:extLst>
      <p:ext uri="{BB962C8B-B14F-4D97-AF65-F5344CB8AC3E}">
        <p14:creationId xmlns:p14="http://schemas.microsoft.com/office/powerpoint/2010/main" val="99294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148E0B-4792-3C44-BB7D-4573243CF3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68949A-E0FA-E64D-AC9A-9EB179AC12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BB05F8-7EB2-F649-B9A2-CC4797608214}"/>
              </a:ext>
            </a:extLst>
          </p:cNvPr>
          <p:cNvSpPr>
            <a:spLocks noGrp="1" noChangeArrowheads="1"/>
          </p:cNvSpPr>
          <p:nvPr>
            <p:ph type="sldNum" sz="quarter" idx="12"/>
          </p:nvPr>
        </p:nvSpPr>
        <p:spPr>
          <a:ln/>
        </p:spPr>
        <p:txBody>
          <a:bodyPr/>
          <a:lstStyle>
            <a:lvl1pPr>
              <a:defRPr/>
            </a:lvl1pPr>
          </a:lstStyle>
          <a:p>
            <a:pPr>
              <a:defRPr/>
            </a:pPr>
            <a:fld id="{055AEA0C-1883-8F45-8029-F658189FF67A}" type="slidenum">
              <a:rPr lang="en-US" altLang="en-US"/>
              <a:pPr>
                <a:defRPr/>
              </a:pPr>
              <a:t>‹#›</a:t>
            </a:fld>
            <a:endParaRPr lang="en-US" altLang="en-US"/>
          </a:p>
        </p:txBody>
      </p:sp>
    </p:spTree>
    <p:extLst>
      <p:ext uri="{BB962C8B-B14F-4D97-AF65-F5344CB8AC3E}">
        <p14:creationId xmlns:p14="http://schemas.microsoft.com/office/powerpoint/2010/main" val="356923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187FED-F9D9-CF44-B5DC-920FA9D118F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393A940-4AAD-BB40-B1E7-B7F37ECDFC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91A153-9FDE-AE47-8C6B-EBA5601168DC}"/>
              </a:ext>
            </a:extLst>
          </p:cNvPr>
          <p:cNvSpPr>
            <a:spLocks noGrp="1" noChangeArrowheads="1"/>
          </p:cNvSpPr>
          <p:nvPr>
            <p:ph type="sldNum" sz="quarter" idx="12"/>
          </p:nvPr>
        </p:nvSpPr>
        <p:spPr>
          <a:ln/>
        </p:spPr>
        <p:txBody>
          <a:bodyPr/>
          <a:lstStyle>
            <a:lvl1pPr>
              <a:defRPr/>
            </a:lvl1pPr>
          </a:lstStyle>
          <a:p>
            <a:pPr>
              <a:defRPr/>
            </a:pPr>
            <a:fld id="{A6775BC6-E6D4-754E-BF22-1ECF7FC51A61}" type="slidenum">
              <a:rPr lang="en-US" altLang="en-US"/>
              <a:pPr>
                <a:defRPr/>
              </a:pPr>
              <a:t>‹#›</a:t>
            </a:fld>
            <a:endParaRPr lang="en-US" altLang="en-US"/>
          </a:p>
        </p:txBody>
      </p:sp>
    </p:spTree>
    <p:extLst>
      <p:ext uri="{BB962C8B-B14F-4D97-AF65-F5344CB8AC3E}">
        <p14:creationId xmlns:p14="http://schemas.microsoft.com/office/powerpoint/2010/main" val="225998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EEF351-1355-3343-B070-82EE4A6C93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C8262F-E795-714F-9EDA-ECEF8C52E5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BA9367-B6C8-4244-BDF9-2AA3F1287170}"/>
              </a:ext>
            </a:extLst>
          </p:cNvPr>
          <p:cNvSpPr>
            <a:spLocks noGrp="1" noChangeArrowheads="1"/>
          </p:cNvSpPr>
          <p:nvPr>
            <p:ph type="sldNum" sz="quarter" idx="12"/>
          </p:nvPr>
        </p:nvSpPr>
        <p:spPr>
          <a:ln/>
        </p:spPr>
        <p:txBody>
          <a:bodyPr/>
          <a:lstStyle>
            <a:lvl1pPr>
              <a:defRPr/>
            </a:lvl1pPr>
          </a:lstStyle>
          <a:p>
            <a:pPr>
              <a:defRPr/>
            </a:pPr>
            <a:fld id="{37E17F5D-0628-CF47-84B5-8D700A57258D}" type="slidenum">
              <a:rPr lang="en-US" altLang="en-US"/>
              <a:pPr>
                <a:defRPr/>
              </a:pPr>
              <a:t>‹#›</a:t>
            </a:fld>
            <a:endParaRPr lang="en-US" altLang="en-US"/>
          </a:p>
        </p:txBody>
      </p:sp>
    </p:spTree>
    <p:extLst>
      <p:ext uri="{BB962C8B-B14F-4D97-AF65-F5344CB8AC3E}">
        <p14:creationId xmlns:p14="http://schemas.microsoft.com/office/powerpoint/2010/main" val="299557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1C8269C-7E9B-824A-A9D0-D937E6D3C4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0DB563-CD31-E642-8197-B7E065861F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1D159D-3002-E644-A84C-F08C4496E016}"/>
              </a:ext>
            </a:extLst>
          </p:cNvPr>
          <p:cNvSpPr>
            <a:spLocks noGrp="1" noChangeArrowheads="1"/>
          </p:cNvSpPr>
          <p:nvPr>
            <p:ph type="sldNum" sz="quarter" idx="12"/>
          </p:nvPr>
        </p:nvSpPr>
        <p:spPr>
          <a:ln/>
        </p:spPr>
        <p:txBody>
          <a:bodyPr/>
          <a:lstStyle>
            <a:lvl1pPr>
              <a:defRPr/>
            </a:lvl1pPr>
          </a:lstStyle>
          <a:p>
            <a:pPr>
              <a:defRPr/>
            </a:pPr>
            <a:fld id="{5311233C-60E1-1A47-84EF-C93684916CF4}" type="slidenum">
              <a:rPr lang="en-US" altLang="en-US"/>
              <a:pPr>
                <a:defRPr/>
              </a:pPr>
              <a:t>‹#›</a:t>
            </a:fld>
            <a:endParaRPr lang="en-US" altLang="en-US"/>
          </a:p>
        </p:txBody>
      </p:sp>
    </p:spTree>
    <p:extLst>
      <p:ext uri="{BB962C8B-B14F-4D97-AF65-F5344CB8AC3E}">
        <p14:creationId xmlns:p14="http://schemas.microsoft.com/office/powerpoint/2010/main" val="22205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4774756-8ECD-7341-9EF5-D638407C84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F7D069-529D-E646-8CC1-81AA283198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2D6E42-8A88-1347-B4CE-D42909DB3AA7}"/>
              </a:ext>
            </a:extLst>
          </p:cNvPr>
          <p:cNvSpPr>
            <a:spLocks noGrp="1" noChangeArrowheads="1"/>
          </p:cNvSpPr>
          <p:nvPr>
            <p:ph type="sldNum" sz="quarter" idx="12"/>
          </p:nvPr>
        </p:nvSpPr>
        <p:spPr>
          <a:ln/>
        </p:spPr>
        <p:txBody>
          <a:bodyPr/>
          <a:lstStyle>
            <a:lvl1pPr>
              <a:defRPr/>
            </a:lvl1pPr>
          </a:lstStyle>
          <a:p>
            <a:pPr>
              <a:defRPr/>
            </a:pPr>
            <a:fld id="{0D10E831-F99B-7F40-A4B1-A628C8FDC99C}" type="slidenum">
              <a:rPr lang="en-US" altLang="en-US"/>
              <a:pPr>
                <a:defRPr/>
              </a:pPr>
              <a:t>‹#›</a:t>
            </a:fld>
            <a:endParaRPr lang="en-US" altLang="en-US"/>
          </a:p>
        </p:txBody>
      </p:sp>
    </p:spTree>
    <p:extLst>
      <p:ext uri="{BB962C8B-B14F-4D97-AF65-F5344CB8AC3E}">
        <p14:creationId xmlns:p14="http://schemas.microsoft.com/office/powerpoint/2010/main" val="289742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FF222D8-4E58-B146-93D5-5838AF3310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A2D9B39-3493-6945-8C90-C498A39C4F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963595F-4789-FE42-9398-9A8287CFD4DE}"/>
              </a:ext>
            </a:extLst>
          </p:cNvPr>
          <p:cNvSpPr>
            <a:spLocks noGrp="1" noChangeArrowheads="1"/>
          </p:cNvSpPr>
          <p:nvPr>
            <p:ph type="sldNum" sz="quarter" idx="12"/>
          </p:nvPr>
        </p:nvSpPr>
        <p:spPr>
          <a:ln/>
        </p:spPr>
        <p:txBody>
          <a:bodyPr/>
          <a:lstStyle>
            <a:lvl1pPr>
              <a:defRPr/>
            </a:lvl1pPr>
          </a:lstStyle>
          <a:p>
            <a:pPr>
              <a:defRPr/>
            </a:pPr>
            <a:fld id="{59A07AB0-C33D-A645-A3B7-CFD302165BB3}" type="slidenum">
              <a:rPr lang="en-US" altLang="en-US"/>
              <a:pPr>
                <a:defRPr/>
              </a:pPr>
              <a:t>‹#›</a:t>
            </a:fld>
            <a:endParaRPr lang="en-US" altLang="en-US"/>
          </a:p>
        </p:txBody>
      </p:sp>
    </p:spTree>
    <p:extLst>
      <p:ext uri="{BB962C8B-B14F-4D97-AF65-F5344CB8AC3E}">
        <p14:creationId xmlns:p14="http://schemas.microsoft.com/office/powerpoint/2010/main" val="328607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6A85380-9F30-1E4E-B288-0315F665E44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B11A0E3-F72F-8C40-9193-A6B64A1701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58948F0-7036-6F49-B4EE-806AD113C37B}"/>
              </a:ext>
            </a:extLst>
          </p:cNvPr>
          <p:cNvSpPr>
            <a:spLocks noGrp="1" noChangeArrowheads="1"/>
          </p:cNvSpPr>
          <p:nvPr>
            <p:ph type="sldNum" sz="quarter" idx="12"/>
          </p:nvPr>
        </p:nvSpPr>
        <p:spPr>
          <a:ln/>
        </p:spPr>
        <p:txBody>
          <a:bodyPr/>
          <a:lstStyle>
            <a:lvl1pPr>
              <a:defRPr/>
            </a:lvl1pPr>
          </a:lstStyle>
          <a:p>
            <a:pPr>
              <a:defRPr/>
            </a:pPr>
            <a:fld id="{9CE3188E-5F2D-B84A-8EE6-9C3715DCF3F8}" type="slidenum">
              <a:rPr lang="en-US" altLang="en-US"/>
              <a:pPr>
                <a:defRPr/>
              </a:pPr>
              <a:t>‹#›</a:t>
            </a:fld>
            <a:endParaRPr lang="en-US" altLang="en-US"/>
          </a:p>
        </p:txBody>
      </p:sp>
    </p:spTree>
    <p:extLst>
      <p:ext uri="{BB962C8B-B14F-4D97-AF65-F5344CB8AC3E}">
        <p14:creationId xmlns:p14="http://schemas.microsoft.com/office/powerpoint/2010/main" val="106111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9B72FE-2913-A044-9777-33437FF29A7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B43805-5F68-704F-B608-5A61945DFF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7B01DC0-DA2B-564A-8F85-31E593C9D524}"/>
              </a:ext>
            </a:extLst>
          </p:cNvPr>
          <p:cNvSpPr>
            <a:spLocks noGrp="1" noChangeArrowheads="1"/>
          </p:cNvSpPr>
          <p:nvPr>
            <p:ph type="sldNum" sz="quarter" idx="12"/>
          </p:nvPr>
        </p:nvSpPr>
        <p:spPr>
          <a:ln/>
        </p:spPr>
        <p:txBody>
          <a:bodyPr/>
          <a:lstStyle>
            <a:lvl1pPr>
              <a:defRPr/>
            </a:lvl1pPr>
          </a:lstStyle>
          <a:p>
            <a:pPr>
              <a:defRPr/>
            </a:pPr>
            <a:fld id="{0E9462B7-4336-184B-8D6A-20DD9261152D}" type="slidenum">
              <a:rPr lang="en-US" altLang="en-US"/>
              <a:pPr>
                <a:defRPr/>
              </a:pPr>
              <a:t>‹#›</a:t>
            </a:fld>
            <a:endParaRPr lang="en-US" altLang="en-US"/>
          </a:p>
        </p:txBody>
      </p:sp>
    </p:spTree>
    <p:extLst>
      <p:ext uri="{BB962C8B-B14F-4D97-AF65-F5344CB8AC3E}">
        <p14:creationId xmlns:p14="http://schemas.microsoft.com/office/powerpoint/2010/main" val="12031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FA80F03-9520-0444-85CF-D4BCB91018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09AEE43-183B-014B-B7B6-A52CA56EF9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13F6FE-42FC-8A49-9F67-85FE466DF4E2}"/>
              </a:ext>
            </a:extLst>
          </p:cNvPr>
          <p:cNvSpPr>
            <a:spLocks noGrp="1" noChangeArrowheads="1"/>
          </p:cNvSpPr>
          <p:nvPr>
            <p:ph type="sldNum" sz="quarter" idx="12"/>
          </p:nvPr>
        </p:nvSpPr>
        <p:spPr>
          <a:ln/>
        </p:spPr>
        <p:txBody>
          <a:bodyPr/>
          <a:lstStyle>
            <a:lvl1pPr>
              <a:defRPr/>
            </a:lvl1pPr>
          </a:lstStyle>
          <a:p>
            <a:pPr>
              <a:defRPr/>
            </a:pPr>
            <a:fld id="{C4A1E410-8D45-E643-9ED4-767C7A3761F1}" type="slidenum">
              <a:rPr lang="en-US" altLang="en-US"/>
              <a:pPr>
                <a:defRPr/>
              </a:pPr>
              <a:t>‹#›</a:t>
            </a:fld>
            <a:endParaRPr lang="en-US" altLang="en-US"/>
          </a:p>
        </p:txBody>
      </p:sp>
    </p:spTree>
    <p:extLst>
      <p:ext uri="{BB962C8B-B14F-4D97-AF65-F5344CB8AC3E}">
        <p14:creationId xmlns:p14="http://schemas.microsoft.com/office/powerpoint/2010/main" val="393478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2FC51A-9B75-7343-A395-D4BCCDF282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D6DB2D6-DC58-374B-A2B1-730E01887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EEFD65-6359-924A-9B75-E20BBB37AB53}"/>
              </a:ext>
            </a:extLst>
          </p:cNvPr>
          <p:cNvSpPr>
            <a:spLocks noGrp="1" noChangeArrowheads="1"/>
          </p:cNvSpPr>
          <p:nvPr>
            <p:ph type="sldNum" sz="quarter" idx="12"/>
          </p:nvPr>
        </p:nvSpPr>
        <p:spPr>
          <a:ln/>
        </p:spPr>
        <p:txBody>
          <a:bodyPr/>
          <a:lstStyle>
            <a:lvl1pPr>
              <a:defRPr/>
            </a:lvl1pPr>
          </a:lstStyle>
          <a:p>
            <a:pPr>
              <a:defRPr/>
            </a:pPr>
            <a:fld id="{9040C7EC-E918-E44C-A451-0C78EB95EAA2}" type="slidenum">
              <a:rPr lang="en-US" altLang="en-US"/>
              <a:pPr>
                <a:defRPr/>
              </a:pPr>
              <a:t>‹#›</a:t>
            </a:fld>
            <a:endParaRPr lang="en-US" altLang="en-US"/>
          </a:p>
        </p:txBody>
      </p:sp>
    </p:spTree>
    <p:extLst>
      <p:ext uri="{BB962C8B-B14F-4D97-AF65-F5344CB8AC3E}">
        <p14:creationId xmlns:p14="http://schemas.microsoft.com/office/powerpoint/2010/main" val="287002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2523EEC-E807-EA4E-AA90-AAFBC92CD19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2B52398-0349-9142-8D91-FA062D1E5E8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E5B9505-78B1-5047-AF88-61858242B24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70F8828-67B6-E643-A10E-0EA70E713DA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58FA2FC3-6616-3C48-83F1-1AAB2EF8759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FF2D6F32-2650-AB4D-A65E-7153A2B2C77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alz.org/help-support/caregiving/safety/dementia-driving" TargetMode="Externa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0" descr="sidebar_umu.jpg">
            <a:extLst>
              <a:ext uri="{FF2B5EF4-FFF2-40B4-BE49-F238E27FC236}">
                <a16:creationId xmlns:a16="http://schemas.microsoft.com/office/drawing/2014/main" id="{D8767540-4CEF-9841-A2E9-5DE9A38D5F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Box 1">
            <a:extLst>
              <a:ext uri="{FF2B5EF4-FFF2-40B4-BE49-F238E27FC236}">
                <a16:creationId xmlns:a16="http://schemas.microsoft.com/office/drawing/2014/main" id="{A73C776F-2B45-1246-AE11-4EF8A10D0611}"/>
              </a:ext>
            </a:extLst>
          </p:cNvPr>
          <p:cNvSpPr txBox="1">
            <a:spLocks noChangeArrowheads="1"/>
          </p:cNvSpPr>
          <p:nvPr/>
        </p:nvSpPr>
        <p:spPr bwMode="auto">
          <a:xfrm>
            <a:off x="2057400" y="2367171"/>
            <a:ext cx="6477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dirty="0"/>
              <a:t>Dementia and Driving: Information for Caregivers</a:t>
            </a:r>
            <a:endParaRPr lang="en-US" altLang="en-US" dirty="0"/>
          </a:p>
        </p:txBody>
      </p:sp>
      <p:pic>
        <p:nvPicPr>
          <p:cNvPr id="6" name="Online Media 5" descr="Recorded Sound">
            <a:hlinkClick r:id="" action="ppaction://media"/>
            <a:extLst>
              <a:ext uri="{FF2B5EF4-FFF2-40B4-BE49-F238E27FC236}">
                <a16:creationId xmlns:a16="http://schemas.microsoft.com/office/drawing/2014/main" id="{6B923D5E-F526-C949-8EE6-BAF155A8BF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43800" y="5410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sidebar_midblue.jpg">
            <a:extLst>
              <a:ext uri="{FF2B5EF4-FFF2-40B4-BE49-F238E27FC236}">
                <a16:creationId xmlns:a16="http://schemas.microsoft.com/office/drawing/2014/main" id="{DD5EAACF-1F43-A547-ACC6-233B79CF29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9" descr="footer_umu.jpg">
            <a:extLst>
              <a:ext uri="{FF2B5EF4-FFF2-40B4-BE49-F238E27FC236}">
                <a16:creationId xmlns:a16="http://schemas.microsoft.com/office/drawing/2014/main" id="{8145F20A-BA5C-B649-B9FE-8B77699323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B198C20A-AF10-F74B-BB7F-CFA4DC318E40}"/>
              </a:ext>
            </a:extLst>
          </p:cNvPr>
          <p:cNvSpPr>
            <a:spLocks noChangeArrowheads="1"/>
          </p:cNvSpPr>
          <p:nvPr/>
        </p:nvSpPr>
        <p:spPr bwMode="auto">
          <a:xfrm>
            <a:off x="990600" y="914400"/>
            <a:ext cx="785812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Is it ok for people with dementia to drive? </a:t>
            </a:r>
            <a:endParaRPr lang="en-US" sz="2000" dirty="0"/>
          </a:p>
          <a:p>
            <a:pPr>
              <a:buNone/>
            </a:pPr>
            <a:r>
              <a:rPr lang="en-US" sz="2000" dirty="0"/>
              <a:t>It depends. Driving is one of the most complicated activities we do. Driving safely requires many skills, including the following.</a:t>
            </a:r>
          </a:p>
          <a:p>
            <a:pPr marL="342900" indent="-342900"/>
            <a:r>
              <a:rPr lang="en-US" sz="2000" dirty="0"/>
              <a:t>Paying attention </a:t>
            </a:r>
          </a:p>
          <a:p>
            <a:pPr marL="342900" indent="-342900"/>
            <a:r>
              <a:rPr lang="en-US" sz="2000" dirty="0"/>
              <a:t>Remembering and following rules of the road </a:t>
            </a:r>
          </a:p>
          <a:p>
            <a:pPr marL="342900" indent="-342900"/>
            <a:r>
              <a:rPr lang="en-US" sz="2000" dirty="0"/>
              <a:t>Ability to react fast </a:t>
            </a:r>
          </a:p>
          <a:p>
            <a:pPr marL="342900" indent="-342900"/>
            <a:r>
              <a:rPr lang="en-US" sz="2000" dirty="0"/>
              <a:t>Remembering directions to various locations and adjusting your driving depending on traffic, detours, road construction, bad weather, etc.</a:t>
            </a:r>
          </a:p>
          <a:p>
            <a:pPr marL="342900" indent="-342900"/>
            <a:r>
              <a:rPr lang="en-US" sz="2000" dirty="0"/>
              <a:t>Anticipating where you need to be on the road - for example, being in the correct lane to make a turn</a:t>
            </a:r>
          </a:p>
        </p:txBody>
      </p:sp>
      <p:pic>
        <p:nvPicPr>
          <p:cNvPr id="6" name="Online Media 5" descr="Recorded Sound">
            <a:hlinkClick r:id="" action="ppaction://media"/>
            <a:extLst>
              <a:ext uri="{FF2B5EF4-FFF2-40B4-BE49-F238E27FC236}">
                <a16:creationId xmlns:a16="http://schemas.microsoft.com/office/drawing/2014/main" id="{36454A91-301C-3C41-B4C3-26240C193D9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sidebar_midblue.jpg">
            <a:extLst>
              <a:ext uri="{FF2B5EF4-FFF2-40B4-BE49-F238E27FC236}">
                <a16:creationId xmlns:a16="http://schemas.microsoft.com/office/drawing/2014/main" id="{59427EF0-1432-BE45-8CC5-FFA1907364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9" descr="footer_umu.jpg">
            <a:extLst>
              <a:ext uri="{FF2B5EF4-FFF2-40B4-BE49-F238E27FC236}">
                <a16:creationId xmlns:a16="http://schemas.microsoft.com/office/drawing/2014/main" id="{417C6274-5A25-5847-9A45-2826CD8AD1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ECCD7868-3DB8-C34A-8D07-DE7570A40599}"/>
              </a:ext>
            </a:extLst>
          </p:cNvPr>
          <p:cNvSpPr>
            <a:spLocks noChangeArrowheads="1"/>
          </p:cNvSpPr>
          <p:nvPr/>
        </p:nvSpPr>
        <p:spPr bwMode="auto">
          <a:xfrm>
            <a:off x="990600" y="914400"/>
            <a:ext cx="785812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sz="2000" dirty="0"/>
              <a:t>Many older adults, and especially people with dementia, lose these skills over time.  There are tests that can be done in the doctor or health provider’s office that can help decide if it is safe for a person to drive. There are also several driving testing programs available that can help an older adult, as well as any person with dementia, determine if they can safely drive. </a:t>
            </a:r>
          </a:p>
          <a:p>
            <a:endParaRPr lang="en-US" sz="2000" dirty="0"/>
          </a:p>
          <a:p>
            <a:endParaRPr lang="en-US" sz="2000" dirty="0"/>
          </a:p>
          <a:p>
            <a:endParaRPr lang="en-US" altLang="en-US" dirty="0"/>
          </a:p>
        </p:txBody>
      </p:sp>
      <p:pic>
        <p:nvPicPr>
          <p:cNvPr id="7" name="Online Media 6" descr="Recorded Sound">
            <a:hlinkClick r:id="" action="ppaction://media"/>
            <a:extLst>
              <a:ext uri="{FF2B5EF4-FFF2-40B4-BE49-F238E27FC236}">
                <a16:creationId xmlns:a16="http://schemas.microsoft.com/office/drawing/2014/main" id="{32A1B98A-D9DE-484C-87C1-8B733F9DC1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4894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sidebar_midblue.jpg">
            <a:extLst>
              <a:ext uri="{FF2B5EF4-FFF2-40B4-BE49-F238E27FC236}">
                <a16:creationId xmlns:a16="http://schemas.microsoft.com/office/drawing/2014/main" id="{D0563743-18C1-C344-84CE-A12D3BC552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9" descr="footer_umu.jpg">
            <a:extLst>
              <a:ext uri="{FF2B5EF4-FFF2-40B4-BE49-F238E27FC236}">
                <a16:creationId xmlns:a16="http://schemas.microsoft.com/office/drawing/2014/main" id="{F14E34E0-6BD0-C541-94D7-E2CB3BA815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2A5A4DD8-7545-2649-A7CF-B2F94C53AED1}"/>
              </a:ext>
            </a:extLst>
          </p:cNvPr>
          <p:cNvSpPr>
            <a:spLocks noChangeArrowheads="1"/>
          </p:cNvSpPr>
          <p:nvPr/>
        </p:nvSpPr>
        <p:spPr bwMode="auto">
          <a:xfrm>
            <a:off x="869723" y="706934"/>
            <a:ext cx="78581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Tips for talking about driving with someone who has dementia </a:t>
            </a:r>
            <a:endParaRPr lang="en-US" sz="2000" dirty="0"/>
          </a:p>
          <a:p>
            <a:pPr marL="342900" indent="-342900"/>
            <a:r>
              <a:rPr lang="en-US" sz="2000" dirty="0"/>
              <a:t>Focus on safety. Bring up the need to keep themselves and other people safe.</a:t>
            </a:r>
          </a:p>
          <a:p>
            <a:pPr marL="342900" indent="-342900"/>
            <a:r>
              <a:rPr lang="en-US" sz="2000" dirty="0"/>
              <a:t>Start talking about driving before they actually need to stop driving.</a:t>
            </a:r>
          </a:p>
          <a:p>
            <a:pPr marL="342900" indent="-342900"/>
            <a:r>
              <a:rPr lang="en-US" sz="2000" dirty="0"/>
              <a:t>Include the person with dementia in the decision-making process.</a:t>
            </a:r>
          </a:p>
          <a:p>
            <a:pPr marL="342900" indent="-342900"/>
            <a:r>
              <a:rPr lang="en-US" sz="2000" dirty="0"/>
              <a:t>Ask the doctor or health care provider for help.</a:t>
            </a:r>
          </a:p>
          <a:p>
            <a:pPr marL="342900" indent="-342900"/>
            <a:r>
              <a:rPr lang="en-US" sz="2000" dirty="0"/>
              <a:t>Maybe the car can be given to a relative who really needs a car. </a:t>
            </a:r>
          </a:p>
          <a:p>
            <a:pPr>
              <a:spcBef>
                <a:spcPct val="0"/>
              </a:spcBef>
              <a:buFontTx/>
              <a:buNone/>
            </a:pPr>
            <a:endParaRPr lang="en-US" altLang="en-US" sz="2000" dirty="0"/>
          </a:p>
        </p:txBody>
      </p:sp>
      <p:pic>
        <p:nvPicPr>
          <p:cNvPr id="6" name="Online Media 5" descr="Recorded Sound">
            <a:hlinkClick r:id="" action="ppaction://media"/>
            <a:extLst>
              <a:ext uri="{FF2B5EF4-FFF2-40B4-BE49-F238E27FC236}">
                <a16:creationId xmlns:a16="http://schemas.microsoft.com/office/drawing/2014/main" id="{C1F410A9-BC22-F548-A5F0-C75AC0AFAC6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86019" y="5181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sidebar_midblue.jpg">
            <a:extLst>
              <a:ext uri="{FF2B5EF4-FFF2-40B4-BE49-F238E27FC236}">
                <a16:creationId xmlns:a16="http://schemas.microsoft.com/office/drawing/2014/main" id="{F01209E9-7D71-5047-8480-1C740D243E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9" descr="footer_umu.jpg">
            <a:extLst>
              <a:ext uri="{FF2B5EF4-FFF2-40B4-BE49-F238E27FC236}">
                <a16:creationId xmlns:a16="http://schemas.microsoft.com/office/drawing/2014/main" id="{BC525E9F-CCF3-DE48-83AF-9C78A5798D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08DB1E65-AAA8-1D4F-A018-ED22A1ADF9D0}"/>
              </a:ext>
            </a:extLst>
          </p:cNvPr>
          <p:cNvSpPr>
            <a:spLocks noChangeArrowheads="1"/>
          </p:cNvSpPr>
          <p:nvPr/>
        </p:nvSpPr>
        <p:spPr bwMode="auto">
          <a:xfrm>
            <a:off x="990600" y="914400"/>
            <a:ext cx="7858125" cy="193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dirty="0"/>
              <a:t>Many people see driving as a sign of independence and do not understand how they will live without their car. It may take the person time to adjust. Be aware of their feelings. Remember that the safety of the person with dementia, as well as the public are very important concerns. The decision should not be delayed too long. </a:t>
            </a:r>
          </a:p>
          <a:p>
            <a:pPr>
              <a:lnSpc>
                <a:spcPct val="107000"/>
              </a:lnSpc>
              <a:spcBef>
                <a:spcPct val="0"/>
              </a:spcBef>
              <a:spcAft>
                <a:spcPts val="800"/>
              </a:spcAft>
              <a:buFontTx/>
              <a:buNone/>
            </a:pPr>
            <a:endParaRPr lang="en-US" altLang="en-US" sz="2000" dirty="0"/>
          </a:p>
        </p:txBody>
      </p:sp>
      <p:pic>
        <p:nvPicPr>
          <p:cNvPr id="7" name="Online Media 6" descr="Recorded Sound">
            <a:hlinkClick r:id="" action="ppaction://media"/>
            <a:extLst>
              <a:ext uri="{FF2B5EF4-FFF2-40B4-BE49-F238E27FC236}">
                <a16:creationId xmlns:a16="http://schemas.microsoft.com/office/drawing/2014/main" id="{4DB5DCC0-45BF-DC4A-B092-4577D79163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0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sidebar_midblue.jpg">
            <a:extLst>
              <a:ext uri="{FF2B5EF4-FFF2-40B4-BE49-F238E27FC236}">
                <a16:creationId xmlns:a16="http://schemas.microsoft.com/office/drawing/2014/main" id="{F01209E9-7D71-5047-8480-1C740D243E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9" descr="footer_umu.jpg">
            <a:extLst>
              <a:ext uri="{FF2B5EF4-FFF2-40B4-BE49-F238E27FC236}">
                <a16:creationId xmlns:a16="http://schemas.microsoft.com/office/drawing/2014/main" id="{BC525E9F-CCF3-DE48-83AF-9C78A5798D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08DB1E65-AAA8-1D4F-A018-ED22A1ADF9D0}"/>
              </a:ext>
            </a:extLst>
          </p:cNvPr>
          <p:cNvSpPr>
            <a:spLocks noChangeArrowheads="1"/>
          </p:cNvSpPr>
          <p:nvPr/>
        </p:nvSpPr>
        <p:spPr bwMode="auto">
          <a:xfrm>
            <a:off x="990600" y="914400"/>
            <a:ext cx="7858125" cy="341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en-US" sz="2000" b="1" dirty="0"/>
              <a:t>How can I provide transportation for the person with dementia who can no longer drive safely? </a:t>
            </a:r>
            <a:endParaRPr lang="en-US" sz="2000" dirty="0"/>
          </a:p>
          <a:p>
            <a:pPr>
              <a:buNone/>
            </a:pPr>
            <a:r>
              <a:rPr lang="en-US" sz="2000" dirty="0"/>
              <a:t>Work with the person with dementia and make a list of places they want to go.</a:t>
            </a:r>
          </a:p>
          <a:p>
            <a:pPr marL="342900" indent="-342900"/>
            <a:r>
              <a:rPr lang="en-US" sz="2000" dirty="0"/>
              <a:t>Ask friends and family to drive the person with dementia. </a:t>
            </a:r>
          </a:p>
          <a:p>
            <a:pPr marL="342900" indent="-342900"/>
            <a:r>
              <a:rPr lang="en-US" sz="2000" dirty="0"/>
              <a:t>Think about using delivery services for groceries and medications. </a:t>
            </a:r>
          </a:p>
          <a:p>
            <a:pPr marL="342900" indent="-342900"/>
            <a:r>
              <a:rPr lang="en-US" sz="2000" dirty="0"/>
              <a:t>Consider driving services provided by community organizations, taxi, or ride sharing services.</a:t>
            </a:r>
          </a:p>
          <a:p>
            <a:pPr>
              <a:lnSpc>
                <a:spcPct val="107000"/>
              </a:lnSpc>
              <a:spcBef>
                <a:spcPct val="0"/>
              </a:spcBef>
              <a:spcAft>
                <a:spcPts val="800"/>
              </a:spcAft>
              <a:buFontTx/>
              <a:buNone/>
            </a:pPr>
            <a:endParaRPr lang="en-US" altLang="en-US" sz="2000" dirty="0"/>
          </a:p>
        </p:txBody>
      </p:sp>
      <p:pic>
        <p:nvPicPr>
          <p:cNvPr id="2" name="Online Media 1" descr="Recorded Sound">
            <a:hlinkClick r:id="" action="ppaction://media"/>
            <a:extLst>
              <a:ext uri="{FF2B5EF4-FFF2-40B4-BE49-F238E27FC236}">
                <a16:creationId xmlns:a16="http://schemas.microsoft.com/office/drawing/2014/main" id="{D78A9354-5F53-7D4E-9A2D-4D9F67D3B5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5130800"/>
            <a:ext cx="812800" cy="812800"/>
          </a:xfrm>
          <a:prstGeom prst="rect">
            <a:avLst/>
          </a:prstGeom>
        </p:spPr>
      </p:pic>
    </p:spTree>
    <p:extLst>
      <p:ext uri="{BB962C8B-B14F-4D97-AF65-F5344CB8AC3E}">
        <p14:creationId xmlns:p14="http://schemas.microsoft.com/office/powerpoint/2010/main" val="293915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sidebar_midblue.jpg">
            <a:extLst>
              <a:ext uri="{FF2B5EF4-FFF2-40B4-BE49-F238E27FC236}">
                <a16:creationId xmlns:a16="http://schemas.microsoft.com/office/drawing/2014/main" id="{3F88D5EC-B8D7-E941-930D-803FB3A40E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9" descr="footer_umu.jpg">
            <a:extLst>
              <a:ext uri="{FF2B5EF4-FFF2-40B4-BE49-F238E27FC236}">
                <a16:creationId xmlns:a16="http://schemas.microsoft.com/office/drawing/2014/main" id="{E07435ED-FF64-A744-8AAD-7E2D24176B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D1DDB655-328F-7348-9734-5F884BD84415}"/>
              </a:ext>
            </a:extLst>
          </p:cNvPr>
          <p:cNvSpPr>
            <a:spLocks noChangeArrowheads="1"/>
          </p:cNvSpPr>
          <p:nvPr/>
        </p:nvSpPr>
        <p:spPr bwMode="auto">
          <a:xfrm>
            <a:off x="921884" y="1177837"/>
            <a:ext cx="7534275" cy="115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None/>
            </a:pPr>
            <a:endParaRPr lang="en-US" altLang="en-US" sz="2000" dirty="0"/>
          </a:p>
          <a:p>
            <a:pPr>
              <a:lnSpc>
                <a:spcPct val="107000"/>
              </a:lnSpc>
              <a:spcBef>
                <a:spcPct val="0"/>
              </a:spcBef>
              <a:spcAft>
                <a:spcPts val="800"/>
              </a:spcAft>
              <a:buFontTx/>
              <a:buNone/>
            </a:pPr>
            <a:r>
              <a:rPr lang="en-US" altLang="en-US" sz="2000" dirty="0"/>
              <a:t>Have Questions? Ask your doctor or health care provider at your next appointment. </a:t>
            </a:r>
          </a:p>
        </p:txBody>
      </p:sp>
      <p:sp>
        <p:nvSpPr>
          <p:cNvPr id="18436" name="Rectangle 4">
            <a:extLst>
              <a:ext uri="{FF2B5EF4-FFF2-40B4-BE49-F238E27FC236}">
                <a16:creationId xmlns:a16="http://schemas.microsoft.com/office/drawing/2014/main" id="{E985A62C-2633-4845-98C8-5751FF66347F}"/>
              </a:ext>
            </a:extLst>
          </p:cNvPr>
          <p:cNvSpPr>
            <a:spLocks noChangeArrowheads="1"/>
          </p:cNvSpPr>
          <p:nvPr/>
        </p:nvSpPr>
        <p:spPr bwMode="auto">
          <a:xfrm>
            <a:off x="698727" y="5334000"/>
            <a:ext cx="7724775" cy="136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None/>
            </a:pPr>
            <a:r>
              <a:rPr lang="en-US" sz="1000" dirty="0">
                <a:solidFill>
                  <a:schemeClr val="bg2"/>
                </a:solidFill>
                <a:latin typeface="Calibri" panose="020F0502020204030204" pitchFamily="34" charset="0"/>
                <a:cs typeface="Calibri" panose="020F0502020204030204" pitchFamily="34" charset="0"/>
              </a:rPr>
              <a:t>Alzheimer’s Association. (n.d.) Dementia and driving. Retrieved from </a:t>
            </a:r>
            <a:r>
              <a:rPr lang="en-US" sz="1000" u="sng" dirty="0">
                <a:solidFill>
                  <a:schemeClr val="bg2"/>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https://www.alz.org/help-support/caregiving/safety/dementia-driving</a:t>
            </a:r>
            <a:endParaRPr lang="en-US" sz="1000" dirty="0">
              <a:solidFill>
                <a:schemeClr val="bg2"/>
              </a:solidFill>
              <a:latin typeface="Calibri" panose="020F0502020204030204" pitchFamily="34" charset="0"/>
              <a:cs typeface="Calibri" panose="020F0502020204030204" pitchFamily="34" charset="0"/>
            </a:endParaRPr>
          </a:p>
          <a:p>
            <a:pPr>
              <a:buNone/>
            </a:pPr>
            <a:r>
              <a:rPr lang="en-US" sz="1000" dirty="0">
                <a:solidFill>
                  <a:schemeClr val="bg2"/>
                </a:solidFill>
                <a:latin typeface="Calibri" panose="020F0502020204030204" pitchFamily="34" charset="0"/>
                <a:cs typeface="Calibri" panose="020F0502020204030204" pitchFamily="34" charset="0"/>
              </a:rPr>
              <a:t>The Mayo Clinic. (July 3</a:t>
            </a:r>
            <a:r>
              <a:rPr lang="en-US" sz="1000" baseline="30000" dirty="0">
                <a:solidFill>
                  <a:schemeClr val="bg2"/>
                </a:solidFill>
                <a:latin typeface="Calibri" panose="020F0502020204030204" pitchFamily="34" charset="0"/>
                <a:cs typeface="Calibri" panose="020F0502020204030204" pitchFamily="34" charset="0"/>
              </a:rPr>
              <a:t>rd</a:t>
            </a:r>
            <a:r>
              <a:rPr lang="en-US" sz="1000" dirty="0">
                <a:solidFill>
                  <a:schemeClr val="bg2"/>
                </a:solidFill>
                <a:latin typeface="Calibri" panose="020F0502020204030204" pitchFamily="34" charset="0"/>
                <a:cs typeface="Calibri" panose="020F0502020204030204" pitchFamily="34" charset="0"/>
              </a:rPr>
              <a:t>, 2019). Alzheimer’s and dementia: When to stop driving. Retrieved from https://</a:t>
            </a:r>
            <a:r>
              <a:rPr lang="en-US" sz="1000" dirty="0" err="1">
                <a:solidFill>
                  <a:schemeClr val="bg2"/>
                </a:solidFill>
                <a:latin typeface="Calibri" panose="020F0502020204030204" pitchFamily="34" charset="0"/>
                <a:cs typeface="Calibri" panose="020F0502020204030204" pitchFamily="34" charset="0"/>
              </a:rPr>
              <a:t>www.mayoclinic.org</a:t>
            </a:r>
            <a:r>
              <a:rPr lang="en-US" sz="1000" dirty="0">
                <a:solidFill>
                  <a:schemeClr val="bg2"/>
                </a:solidFill>
                <a:latin typeface="Calibri" panose="020F0502020204030204" pitchFamily="34" charset="0"/>
                <a:cs typeface="Calibri" panose="020F0502020204030204" pitchFamily="34" charset="0"/>
              </a:rPr>
              <a:t>/healthy-lifestyle/caregivers/in-depth/</a:t>
            </a:r>
            <a:r>
              <a:rPr lang="en-US" sz="1000" dirty="0" err="1">
                <a:solidFill>
                  <a:schemeClr val="bg2"/>
                </a:solidFill>
                <a:latin typeface="Calibri" panose="020F0502020204030204" pitchFamily="34" charset="0"/>
                <a:cs typeface="Calibri" panose="020F0502020204030204" pitchFamily="34" charset="0"/>
              </a:rPr>
              <a:t>alzheimers</a:t>
            </a:r>
            <a:r>
              <a:rPr lang="en-US" sz="1000" dirty="0">
                <a:solidFill>
                  <a:schemeClr val="bg2"/>
                </a:solidFill>
                <a:latin typeface="Calibri" panose="020F0502020204030204" pitchFamily="34" charset="0"/>
                <a:cs typeface="Calibri" panose="020F0502020204030204" pitchFamily="34" charset="0"/>
              </a:rPr>
              <a:t>/art-20044924</a:t>
            </a:r>
          </a:p>
          <a:p>
            <a:endParaRPr lang="en-US" sz="1000" dirty="0">
              <a:solidFill>
                <a:schemeClr val="bg2"/>
              </a:solidFill>
              <a:latin typeface="Calibri" panose="020F0502020204030204" pitchFamily="34" charset="0"/>
              <a:cs typeface="Calibri" panose="020F0502020204030204" pitchFamily="34" charset="0"/>
            </a:endParaRPr>
          </a:p>
          <a:p>
            <a:pPr>
              <a:buNone/>
            </a:pPr>
            <a:endParaRPr lang="en-US" dirty="0"/>
          </a:p>
        </p:txBody>
      </p:sp>
      <p:pic>
        <p:nvPicPr>
          <p:cNvPr id="7" name="Online Media 6" descr="Recorded Sound">
            <a:hlinkClick r:id="" action="ppaction://media"/>
            <a:extLst>
              <a:ext uri="{FF2B5EF4-FFF2-40B4-BE49-F238E27FC236}">
                <a16:creationId xmlns:a16="http://schemas.microsoft.com/office/drawing/2014/main" id="{1BF12A46-5826-BE47-A1BE-D4F8397CBBD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72400" y="435757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7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riving dementia pp" id="{641B377A-2916-D542-B9B0-CB73F5035772}" vid="{4E907AC7-1D9E-5047-A005-488DAF503B5D}"/>
    </a:ext>
  </a:extLst>
</a:theme>
</file>

<file path=docProps/app.xml><?xml version="1.0" encoding="utf-8"?>
<Properties xmlns="http://schemas.openxmlformats.org/officeDocument/2006/extended-properties" xmlns:vt="http://schemas.openxmlformats.org/officeDocument/2006/docPropsVTypes">
  <Template>Blank Presentation</Template>
  <TotalTime>2</TotalTime>
  <Words>463</Words>
  <Application>Microsoft Macintosh PowerPoint</Application>
  <PresentationFormat>On-screen Show (4:3)</PresentationFormat>
  <Paragraphs>26</Paragraphs>
  <Slides>7</Slides>
  <Notes>0</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Indelicato, Alyssa M</dc:creator>
  <cp:lastModifiedBy>Indelicato, Alyssa M</cp:lastModifiedBy>
  <cp:revision>1</cp:revision>
  <cp:lastPrinted>2020-01-31T17:00:17Z</cp:lastPrinted>
  <dcterms:created xsi:type="dcterms:W3CDTF">2021-02-23T19:54:51Z</dcterms:created>
  <dcterms:modified xsi:type="dcterms:W3CDTF">2021-02-23T19:57:05Z</dcterms:modified>
</cp:coreProperties>
</file>