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66" r:id="rId2"/>
    <p:sldId id="267" r:id="rId3"/>
    <p:sldId id="269" r:id="rId4"/>
    <p:sldId id="270" r:id="rId5"/>
    <p:sldId id="271" r:id="rId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p:cViewPr varScale="1">
        <p:scale>
          <a:sx n="73" d="100"/>
          <a:sy n="73" d="100"/>
        </p:scale>
        <p:origin x="9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MS PGothic" panose="020B0600070205080204" pitchFamily="34"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MS PGothic" panose="020B0600070205080204" pitchFamily="34" charset="-128"/>
              </a:defRPr>
            </a:lvl1pPr>
          </a:lstStyle>
          <a:p>
            <a:pPr>
              <a:defRPr/>
            </a:pPr>
            <a:fld id="{7CE046F2-7442-B14E-A852-82A40118F884}" type="datetimeFigureOut">
              <a:rPr lang="en-US"/>
              <a:pPr>
                <a:defRPr/>
              </a:pPr>
              <a:t>10/25/2019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MS PGothic" panose="020B0600070205080204" pitchFamily="34" charset="-128"/>
              </a:defRPr>
            </a:lvl1pPr>
          </a:lstStyle>
          <a:p>
            <a:pPr>
              <a:defRPr/>
            </a:pPr>
            <a:fld id="{9D811F76-184E-AC42-AB7F-5209B1FE2EE3}" type="slidenum">
              <a:rPr lang="en-US"/>
              <a:pPr>
                <a:defRPr/>
              </a:pPr>
              <a:t>‹#›</a:t>
            </a:fld>
            <a:endParaRPr lang="en-US"/>
          </a:p>
        </p:txBody>
      </p:sp>
    </p:spTree>
    <p:extLst>
      <p:ext uri="{BB962C8B-B14F-4D97-AF65-F5344CB8AC3E}">
        <p14:creationId xmlns:p14="http://schemas.microsoft.com/office/powerpoint/2010/main" val="1100429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10E1A6-EB6E-044C-B1B0-DD0B385AD6D3}" type="slidenum">
              <a:rPr lang="en-US" altLang="en-US"/>
              <a:pPr>
                <a:defRPr/>
              </a:pPr>
              <a:t>‹#›</a:t>
            </a:fld>
            <a:endParaRPr lang="en-US" altLang="en-US"/>
          </a:p>
        </p:txBody>
      </p:sp>
    </p:spTree>
    <p:extLst>
      <p:ext uri="{BB962C8B-B14F-4D97-AF65-F5344CB8AC3E}">
        <p14:creationId xmlns:p14="http://schemas.microsoft.com/office/powerpoint/2010/main" val="79390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DFA13-B1A2-7249-8FB4-017C99A1B492}" type="slidenum">
              <a:rPr lang="en-US" altLang="en-US"/>
              <a:pPr>
                <a:defRPr/>
              </a:pPr>
              <a:t>‹#›</a:t>
            </a:fld>
            <a:endParaRPr lang="en-US" altLang="en-US"/>
          </a:p>
        </p:txBody>
      </p:sp>
    </p:spTree>
    <p:extLst>
      <p:ext uri="{BB962C8B-B14F-4D97-AF65-F5344CB8AC3E}">
        <p14:creationId xmlns:p14="http://schemas.microsoft.com/office/powerpoint/2010/main" val="163644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5C5D43-F81D-BA45-A675-97DFFCD49900}" type="slidenum">
              <a:rPr lang="en-US" altLang="en-US"/>
              <a:pPr>
                <a:defRPr/>
              </a:pPr>
              <a:t>‹#›</a:t>
            </a:fld>
            <a:endParaRPr lang="en-US" altLang="en-US"/>
          </a:p>
        </p:txBody>
      </p:sp>
    </p:spTree>
    <p:extLst>
      <p:ext uri="{BB962C8B-B14F-4D97-AF65-F5344CB8AC3E}">
        <p14:creationId xmlns:p14="http://schemas.microsoft.com/office/powerpoint/2010/main" val="84327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7A6984-1757-454F-94E9-A58B8ECEB8A3}" type="slidenum">
              <a:rPr lang="en-US" altLang="en-US"/>
              <a:pPr>
                <a:defRPr/>
              </a:pPr>
              <a:t>‹#›</a:t>
            </a:fld>
            <a:endParaRPr lang="en-US" altLang="en-US"/>
          </a:p>
        </p:txBody>
      </p:sp>
    </p:spTree>
    <p:extLst>
      <p:ext uri="{BB962C8B-B14F-4D97-AF65-F5344CB8AC3E}">
        <p14:creationId xmlns:p14="http://schemas.microsoft.com/office/powerpoint/2010/main" val="91599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0AC4DC-E8A8-CB44-8D76-1A35299EC0EB}" type="slidenum">
              <a:rPr lang="en-US" altLang="en-US"/>
              <a:pPr>
                <a:defRPr/>
              </a:pPr>
              <a:t>‹#›</a:t>
            </a:fld>
            <a:endParaRPr lang="en-US" altLang="en-US"/>
          </a:p>
        </p:txBody>
      </p:sp>
    </p:spTree>
    <p:extLst>
      <p:ext uri="{BB962C8B-B14F-4D97-AF65-F5344CB8AC3E}">
        <p14:creationId xmlns:p14="http://schemas.microsoft.com/office/powerpoint/2010/main" val="191434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F2014E-66C3-5643-B6E7-019F2972996A}" type="slidenum">
              <a:rPr lang="en-US" altLang="en-US"/>
              <a:pPr>
                <a:defRPr/>
              </a:pPr>
              <a:t>‹#›</a:t>
            </a:fld>
            <a:endParaRPr lang="en-US" altLang="en-US"/>
          </a:p>
        </p:txBody>
      </p:sp>
    </p:spTree>
    <p:extLst>
      <p:ext uri="{BB962C8B-B14F-4D97-AF65-F5344CB8AC3E}">
        <p14:creationId xmlns:p14="http://schemas.microsoft.com/office/powerpoint/2010/main" val="74816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2C9105-55A5-8841-A501-030D08E7FCCD}" type="slidenum">
              <a:rPr lang="en-US" altLang="en-US"/>
              <a:pPr>
                <a:defRPr/>
              </a:pPr>
              <a:t>‹#›</a:t>
            </a:fld>
            <a:endParaRPr lang="en-US" altLang="en-US"/>
          </a:p>
        </p:txBody>
      </p:sp>
    </p:spTree>
    <p:extLst>
      <p:ext uri="{BB962C8B-B14F-4D97-AF65-F5344CB8AC3E}">
        <p14:creationId xmlns:p14="http://schemas.microsoft.com/office/powerpoint/2010/main" val="85456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16B2ED-FB14-9445-8B84-D59141735561}" type="slidenum">
              <a:rPr lang="en-US" altLang="en-US"/>
              <a:pPr>
                <a:defRPr/>
              </a:pPr>
              <a:t>‹#›</a:t>
            </a:fld>
            <a:endParaRPr lang="en-US" altLang="en-US"/>
          </a:p>
        </p:txBody>
      </p:sp>
    </p:spTree>
    <p:extLst>
      <p:ext uri="{BB962C8B-B14F-4D97-AF65-F5344CB8AC3E}">
        <p14:creationId xmlns:p14="http://schemas.microsoft.com/office/powerpoint/2010/main" val="37488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FE5708-58F7-A04A-94F7-F8B0CAAC545B}" type="slidenum">
              <a:rPr lang="en-US" altLang="en-US"/>
              <a:pPr>
                <a:defRPr/>
              </a:pPr>
              <a:t>‹#›</a:t>
            </a:fld>
            <a:endParaRPr lang="en-US" altLang="en-US"/>
          </a:p>
        </p:txBody>
      </p:sp>
    </p:spTree>
    <p:extLst>
      <p:ext uri="{BB962C8B-B14F-4D97-AF65-F5344CB8AC3E}">
        <p14:creationId xmlns:p14="http://schemas.microsoft.com/office/powerpoint/2010/main" val="2677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DEA733-0690-B244-9057-6FF1221127A9}" type="slidenum">
              <a:rPr lang="en-US" altLang="en-US"/>
              <a:pPr>
                <a:defRPr/>
              </a:pPr>
              <a:t>‹#›</a:t>
            </a:fld>
            <a:endParaRPr lang="en-US" altLang="en-US"/>
          </a:p>
        </p:txBody>
      </p:sp>
    </p:spTree>
    <p:extLst>
      <p:ext uri="{BB962C8B-B14F-4D97-AF65-F5344CB8AC3E}">
        <p14:creationId xmlns:p14="http://schemas.microsoft.com/office/powerpoint/2010/main" val="113614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A5933F-911D-2244-88A7-11C01F9A86C0}" type="slidenum">
              <a:rPr lang="en-US" altLang="en-US"/>
              <a:pPr>
                <a:defRPr/>
              </a:pPr>
              <a:t>‹#›</a:t>
            </a:fld>
            <a:endParaRPr lang="en-US" altLang="en-US"/>
          </a:p>
        </p:txBody>
      </p:sp>
    </p:spTree>
    <p:extLst>
      <p:ext uri="{BB962C8B-B14F-4D97-AF65-F5344CB8AC3E}">
        <p14:creationId xmlns:p14="http://schemas.microsoft.com/office/powerpoint/2010/main" val="197444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ea typeface="MS PGothic" panose="020B0600070205080204" pitchFamily="34" charset="-128"/>
              </a:defRPr>
            </a:lvl1pPr>
          </a:lstStyle>
          <a:p>
            <a:pPr>
              <a:defRPr/>
            </a:pPr>
            <a:fld id="{831BBBBA-AADF-B84D-8DBE-C7DFBE5166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2057400" y="2514600"/>
            <a:ext cx="5029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en-US" altLang="en-US" sz="4400"/>
              <a:t>DEMENTIA 101</a:t>
            </a:r>
          </a:p>
          <a:p>
            <a:pPr algn="ctr">
              <a:spcBef>
                <a:spcPct val="0"/>
              </a:spcBef>
              <a:buFontTx/>
              <a:buNone/>
            </a:pPr>
            <a:r>
              <a:rPr lang="en-US" altLang="en-US"/>
              <a:t>Symptoms and Diagnosis</a:t>
            </a:r>
          </a:p>
        </p:txBody>
      </p:sp>
      <p:pic>
        <p:nvPicPr>
          <p:cNvPr id="2" name="Dementia 1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5257800"/>
            <a:ext cx="812800" cy="812800"/>
          </a:xfrm>
          <a:prstGeom prst="rect">
            <a:avLst/>
          </a:prstGeom>
        </p:spPr>
      </p:pic>
      <p:sp>
        <p:nvSpPr>
          <p:cNvPr id="3" name="TextBox 2"/>
          <p:cNvSpPr txBox="1"/>
          <p:nvPr/>
        </p:nvSpPr>
        <p:spPr>
          <a:xfrm>
            <a:off x="76200" y="6151518"/>
            <a:ext cx="8991600" cy="600164"/>
          </a:xfrm>
          <a:prstGeom prst="rect">
            <a:avLst/>
          </a:prstGeom>
          <a:noFill/>
        </p:spPr>
        <p:txBody>
          <a:bodyPr wrap="square" rtlCol="0">
            <a:spAutoFit/>
          </a:bodyPr>
          <a:lstStyle/>
          <a:p>
            <a:r>
              <a:rPr lang="en-US" sz="1100" dirty="0" smtClean="0"/>
              <a:t>This program was funded through a Patient-Centered Outcomes Research Institute</a:t>
            </a:r>
            <a:r>
              <a:rPr lang="en-US" sz="1100" b="1" dirty="0" smtClean="0"/>
              <a:t>®</a:t>
            </a:r>
            <a:r>
              <a:rPr lang="en-US" sz="1100" dirty="0"/>
              <a:t> </a:t>
            </a:r>
            <a:r>
              <a:rPr lang="en-US" sz="1100" dirty="0" smtClean="0"/>
              <a:t>(PCORI®) Eugene Washington PCORI Engagement Award (140197). The views presented in this work are solely the responsibility of the author(s) and do not necessarily represent the views of the Patients-Centered Outcomes Research Institute® (PCORI®), its Board of Governors or Methodology Committee</a:t>
            </a:r>
            <a:endParaRPr lang="en-US" sz="11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42938" y="928688"/>
            <a:ext cx="7858125" cy="2805112"/>
          </a:xfrm>
          <a:prstGeom prst="rect">
            <a:avLst/>
          </a:prstGeom>
        </p:spPr>
        <p:txBody>
          <a:bodyPr>
            <a:spAutoFit/>
          </a:bodyPr>
          <a:lstStyle/>
          <a:p>
            <a:pPr algn="just">
              <a:lnSpc>
                <a:spcPct val="107000"/>
              </a:lnSpc>
              <a:spcBef>
                <a:spcPts val="0"/>
              </a:spcBef>
              <a:spcAft>
                <a:spcPts val="800"/>
              </a:spcAft>
              <a:defRPr/>
            </a:pPr>
            <a:r>
              <a:rPr lang="en-US" sz="2000" b="1" spc="75" dirty="0">
                <a:latin typeface="+mn-lt"/>
                <a:ea typeface="Times New Roman" panose="02020603050405020304" pitchFamily="18" charset="0"/>
                <a:cs typeface="Times New Roman" panose="02020603050405020304" pitchFamily="18" charset="0"/>
              </a:rPr>
              <a:t>What is Dementia?</a:t>
            </a:r>
            <a:endParaRPr lang="en-US" sz="2000" spc="75" dirty="0">
              <a:latin typeface="+mn-lt"/>
              <a:ea typeface="Times New Roman" panose="02020603050405020304" pitchFamily="18" charset="0"/>
              <a:cs typeface="Times New Roman" panose="02020603050405020304" pitchFamily="18" charset="0"/>
            </a:endParaRPr>
          </a:p>
          <a:p>
            <a:pPr>
              <a:lnSpc>
                <a:spcPct val="107000"/>
              </a:lnSpc>
              <a:spcBef>
                <a:spcPts val="0"/>
              </a:spcBef>
              <a:spcAft>
                <a:spcPts val="800"/>
              </a:spcAft>
              <a:defRPr/>
            </a:pPr>
            <a:r>
              <a:rPr lang="en-US" sz="2000" dirty="0">
                <a:latin typeface="+mn-lt"/>
                <a:ea typeface="Calibri" panose="020F0502020204030204" pitchFamily="34" charset="0"/>
                <a:cs typeface="Times New Roman" panose="02020603050405020304" pitchFamily="18" charset="0"/>
              </a:rPr>
              <a:t>Dementia is a serious brain disease that affects memory, ability to make decisions, daily functioning, as well as mood and behavior. There are many different medical problems that can cause dementia. Dementia may begin as a problem remembering new information but slowly gets worse over time and causes problems with a person’s ability to get through the day on their own. In the United States, Alzheimer’s disease is the major cause of dementia.</a:t>
            </a:r>
          </a:p>
        </p:txBody>
      </p:sp>
      <p:pic>
        <p:nvPicPr>
          <p:cNvPr id="2" name="What is Dementi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4800" y="5233126"/>
            <a:ext cx="812800" cy="812800"/>
          </a:xfrm>
          <a:prstGeom prst="rect">
            <a:avLst/>
          </a:prstGeom>
        </p:spPr>
      </p:pic>
      <p:sp>
        <p:nvSpPr>
          <p:cNvPr id="7" name="TextBox 6"/>
          <p:cNvSpPr txBox="1"/>
          <p:nvPr/>
        </p:nvSpPr>
        <p:spPr>
          <a:xfrm>
            <a:off x="76200" y="6151518"/>
            <a:ext cx="8991600" cy="600164"/>
          </a:xfrm>
          <a:prstGeom prst="rect">
            <a:avLst/>
          </a:prstGeom>
          <a:noFill/>
        </p:spPr>
        <p:txBody>
          <a:bodyPr wrap="square" rtlCol="0">
            <a:spAutoFit/>
          </a:bodyPr>
          <a:lstStyle/>
          <a:p>
            <a:r>
              <a:rPr lang="en-US" sz="1100" dirty="0" smtClean="0"/>
              <a:t>This program was funded through a Patient-Centered Outcomes Research Institute</a:t>
            </a:r>
            <a:r>
              <a:rPr lang="en-US" sz="1100" b="1" dirty="0" smtClean="0"/>
              <a:t>®</a:t>
            </a:r>
            <a:r>
              <a:rPr lang="en-US" sz="1100" dirty="0"/>
              <a:t> </a:t>
            </a:r>
            <a:r>
              <a:rPr lang="en-US" sz="1100" dirty="0" smtClean="0"/>
              <a:t>(PCORI®) Eugene Washington PCORI Engagement Award (140197). The views presented in this work are solely the responsibility of the author(s) and do not necessarily represent the views of the Patients-Centered Outcomes Research Institute® (PCORI®), its Board of Governors or Methodology Committee</a:t>
            </a:r>
            <a:endParaRPr lang="en-US" sz="11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42938" y="914400"/>
            <a:ext cx="7858125" cy="4752975"/>
          </a:xfrm>
          <a:prstGeom prst="rect">
            <a:avLst/>
          </a:prstGeom>
        </p:spPr>
        <p:txBody>
          <a:bodyPr>
            <a:spAutoFit/>
          </a:bodyPr>
          <a:lstStyle/>
          <a:p>
            <a:pPr algn="just">
              <a:lnSpc>
                <a:spcPct val="107000"/>
              </a:lnSpc>
              <a:spcBef>
                <a:spcPts val="0"/>
              </a:spcBef>
              <a:spcAft>
                <a:spcPts val="800"/>
              </a:spcAft>
              <a:defRPr/>
            </a:pPr>
            <a:r>
              <a:rPr lang="en-US" sz="2000" b="1" spc="75" dirty="0">
                <a:latin typeface="+mn-lt"/>
                <a:ea typeface="Times New Roman" panose="02020603050405020304" pitchFamily="18" charset="0"/>
                <a:cs typeface="Times New Roman" panose="02020603050405020304" pitchFamily="18" charset="0"/>
              </a:rPr>
              <a:t>Signs and Symptoms</a:t>
            </a:r>
          </a:p>
          <a:p>
            <a:pPr>
              <a:lnSpc>
                <a:spcPct val="107000"/>
              </a:lnSpc>
              <a:spcBef>
                <a:spcPts val="0"/>
              </a:spcBef>
              <a:spcAft>
                <a:spcPts val="800"/>
              </a:spcAft>
              <a:defRPr/>
            </a:pPr>
            <a:r>
              <a:rPr lang="en-US" sz="2000" spc="75" dirty="0">
                <a:latin typeface="+mn-lt"/>
                <a:ea typeface="Times New Roman" panose="02020603050405020304" pitchFamily="18" charset="0"/>
                <a:cs typeface="Times New Roman" panose="02020603050405020304" pitchFamily="18" charset="0"/>
              </a:rPr>
              <a:t>Sometimes, the first sign of dementia is when a person gets lost while driving, mixes up their medications, or has trouble paying their bills correctly. Signs and symptoms include having difficulty with:</a:t>
            </a:r>
          </a:p>
          <a:p>
            <a:pPr marL="685800" indent="-223838">
              <a:spcBef>
                <a:spcPts val="0"/>
              </a:spcBef>
              <a:spcAft>
                <a:spcPts val="0"/>
              </a:spcAft>
              <a:buFont typeface="Arial" panose="020B0604020202020204" pitchFamily="34" charset="0"/>
              <a:buChar char="•"/>
              <a:defRPr/>
            </a:pPr>
            <a:r>
              <a:rPr lang="en-US" sz="2000" spc="75" dirty="0">
                <a:latin typeface="+mn-lt"/>
                <a:ea typeface="Times New Roman" panose="02020603050405020304" pitchFamily="18" charset="0"/>
                <a:cs typeface="Times New Roman" panose="02020603050405020304" pitchFamily="18" charset="0"/>
              </a:rPr>
              <a:t>Remembering new information</a:t>
            </a:r>
          </a:p>
          <a:p>
            <a:pPr marL="685800" indent="-228600">
              <a:spcBef>
                <a:spcPts val="0"/>
              </a:spcBef>
              <a:spcAft>
                <a:spcPts val="0"/>
              </a:spcAft>
              <a:buFont typeface="Arial" panose="020B0604020202020204" pitchFamily="34" charset="0"/>
              <a:buChar char="•"/>
              <a:defRPr/>
            </a:pPr>
            <a:r>
              <a:rPr lang="en-US" sz="2000" spc="75" dirty="0">
                <a:latin typeface="+mn-lt"/>
                <a:ea typeface="Times New Roman" panose="02020603050405020304" pitchFamily="18" charset="0"/>
                <a:cs typeface="Times New Roman" panose="02020603050405020304" pitchFamily="18" charset="0"/>
              </a:rPr>
              <a:t>Finding the right word to complete a sentence </a:t>
            </a:r>
          </a:p>
          <a:p>
            <a:pPr marL="685800" indent="-228600">
              <a:spcBef>
                <a:spcPts val="0"/>
              </a:spcBef>
              <a:spcAft>
                <a:spcPts val="0"/>
              </a:spcAft>
              <a:buFont typeface="Arial" panose="020B0604020202020204" pitchFamily="34" charset="0"/>
              <a:buChar char="•"/>
              <a:defRPr/>
            </a:pPr>
            <a:r>
              <a:rPr lang="en-US" sz="2000" spc="75" dirty="0">
                <a:latin typeface="+mn-lt"/>
                <a:ea typeface="Times New Roman" panose="02020603050405020304" pitchFamily="18" charset="0"/>
                <a:cs typeface="Times New Roman" panose="02020603050405020304" pitchFamily="18" charset="0"/>
              </a:rPr>
              <a:t>Problem solving</a:t>
            </a:r>
          </a:p>
          <a:p>
            <a:pPr marL="685800" indent="-228600">
              <a:spcBef>
                <a:spcPts val="0"/>
              </a:spcBef>
              <a:spcAft>
                <a:spcPts val="0"/>
              </a:spcAft>
              <a:buFont typeface="Arial" panose="020B0604020202020204" pitchFamily="34" charset="0"/>
              <a:buChar char="•"/>
              <a:defRPr/>
            </a:pPr>
            <a:r>
              <a:rPr lang="en-US" sz="2000" spc="75" dirty="0">
                <a:latin typeface="+mn-lt"/>
                <a:ea typeface="Times New Roman" panose="02020603050405020304" pitchFamily="18" charset="0"/>
                <a:cs typeface="Times New Roman" panose="02020603050405020304" pitchFamily="18" charset="0"/>
              </a:rPr>
              <a:t>Focusing on important information </a:t>
            </a:r>
          </a:p>
          <a:p>
            <a:pPr marL="685800" indent="-228600">
              <a:spcBef>
                <a:spcPts val="0"/>
              </a:spcBef>
              <a:spcAft>
                <a:spcPts val="600"/>
              </a:spcAft>
              <a:buFont typeface="Arial" panose="020B0604020202020204" pitchFamily="34" charset="0"/>
              <a:buChar char="•"/>
              <a:defRPr/>
            </a:pPr>
            <a:r>
              <a:rPr lang="en-US" sz="2000" spc="75" dirty="0">
                <a:latin typeface="+mn-lt"/>
                <a:ea typeface="Times New Roman" panose="02020603050405020304" pitchFamily="18" charset="0"/>
                <a:cs typeface="Times New Roman" panose="02020603050405020304" pitchFamily="18" charset="0"/>
              </a:rPr>
              <a:t>Controlling emotions</a:t>
            </a:r>
          </a:p>
          <a:p>
            <a:pPr>
              <a:lnSpc>
                <a:spcPct val="107000"/>
              </a:lnSpc>
              <a:spcBef>
                <a:spcPts val="0"/>
              </a:spcBef>
              <a:spcAft>
                <a:spcPts val="800"/>
              </a:spcAft>
              <a:defRPr/>
            </a:pPr>
            <a:r>
              <a:rPr lang="en-US" sz="2000" spc="75" dirty="0">
                <a:latin typeface="+mn-lt"/>
                <a:ea typeface="Times New Roman" panose="02020603050405020304" pitchFamily="18" charset="0"/>
                <a:cs typeface="Times New Roman" panose="02020603050405020304" pitchFamily="18" charset="0"/>
              </a:rPr>
              <a:t>May also include:</a:t>
            </a:r>
          </a:p>
          <a:p>
            <a:pPr marL="685800" indent="-342900">
              <a:lnSpc>
                <a:spcPct val="107000"/>
              </a:lnSpc>
              <a:spcBef>
                <a:spcPts val="0"/>
              </a:spcBef>
              <a:spcAft>
                <a:spcPts val="0"/>
              </a:spcAft>
              <a:buFont typeface="Arial" panose="020B0604020202020204" pitchFamily="34" charset="0"/>
              <a:buChar char="•"/>
              <a:defRPr/>
            </a:pPr>
            <a:r>
              <a:rPr lang="en-US" sz="2000" spc="75" dirty="0">
                <a:latin typeface="+mn-lt"/>
                <a:ea typeface="Times New Roman" panose="02020603050405020304" pitchFamily="18" charset="0"/>
                <a:cs typeface="Times New Roman" panose="02020603050405020304" pitchFamily="18" charset="0"/>
              </a:rPr>
              <a:t>Depression</a:t>
            </a:r>
          </a:p>
          <a:p>
            <a:pPr marL="685800" indent="-342900">
              <a:lnSpc>
                <a:spcPct val="107000"/>
              </a:lnSpc>
              <a:spcBef>
                <a:spcPts val="0"/>
              </a:spcBef>
              <a:spcAft>
                <a:spcPts val="0"/>
              </a:spcAft>
              <a:buFont typeface="Arial" panose="020B0604020202020204" pitchFamily="34" charset="0"/>
              <a:buChar char="•"/>
              <a:defRPr/>
            </a:pPr>
            <a:r>
              <a:rPr lang="en-US" sz="2000" spc="75" dirty="0">
                <a:latin typeface="+mn-lt"/>
                <a:ea typeface="Times New Roman" panose="02020603050405020304" pitchFamily="18" charset="0"/>
                <a:cs typeface="Times New Roman" panose="02020603050405020304" pitchFamily="18" charset="0"/>
              </a:rPr>
              <a:t>Changes in personality</a:t>
            </a:r>
          </a:p>
        </p:txBody>
      </p:sp>
      <p:pic>
        <p:nvPicPr>
          <p:cNvPr id="2" name="Signs and Sympto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88263" y="5338718"/>
            <a:ext cx="812800" cy="812800"/>
          </a:xfrm>
          <a:prstGeom prst="rect">
            <a:avLst/>
          </a:prstGeom>
        </p:spPr>
      </p:pic>
      <p:sp>
        <p:nvSpPr>
          <p:cNvPr id="6" name="TextBox 5"/>
          <p:cNvSpPr txBox="1"/>
          <p:nvPr/>
        </p:nvSpPr>
        <p:spPr>
          <a:xfrm>
            <a:off x="76200" y="6151518"/>
            <a:ext cx="8991600" cy="600164"/>
          </a:xfrm>
          <a:prstGeom prst="rect">
            <a:avLst/>
          </a:prstGeom>
          <a:noFill/>
        </p:spPr>
        <p:txBody>
          <a:bodyPr wrap="square" rtlCol="0">
            <a:spAutoFit/>
          </a:bodyPr>
          <a:lstStyle/>
          <a:p>
            <a:r>
              <a:rPr lang="en-US" sz="1100" dirty="0" smtClean="0"/>
              <a:t>This program was funded through a Patient-Centered Outcomes Research Institute</a:t>
            </a:r>
            <a:r>
              <a:rPr lang="en-US" sz="1100" b="1" dirty="0" smtClean="0"/>
              <a:t>®</a:t>
            </a:r>
            <a:r>
              <a:rPr lang="en-US" sz="1100" dirty="0"/>
              <a:t> </a:t>
            </a:r>
            <a:r>
              <a:rPr lang="en-US" sz="1100" dirty="0" smtClean="0"/>
              <a:t>(PCORI®) Eugene Washington PCORI Engagement Award (140197). The views presented in this work are solely the responsibility of the author(s) and do not necessarily represent the views of the Patients-Centered Outcomes Research Institute® (PCORI®), its Board of Governors or Methodology Committee</a:t>
            </a:r>
            <a:endParaRPr lang="en-US" sz="11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42938" y="914400"/>
            <a:ext cx="7858125" cy="3849688"/>
          </a:xfrm>
          <a:prstGeom prst="rect">
            <a:avLst/>
          </a:prstGeom>
        </p:spPr>
        <p:txBody>
          <a:bodyPr>
            <a:spAutoFit/>
          </a:bodyPr>
          <a:lstStyle/>
          <a:p>
            <a:pPr>
              <a:lnSpc>
                <a:spcPct val="107000"/>
              </a:lnSpc>
              <a:spcAft>
                <a:spcPts val="800"/>
              </a:spcAft>
              <a:defRPr/>
            </a:pPr>
            <a:r>
              <a:rPr lang="en-US" sz="2000" b="1" dirty="0">
                <a:latin typeface="Arial" panose="020B0604020202020204" pitchFamily="34" charset="0"/>
                <a:ea typeface="MS PGothic" panose="020B0600070205080204" pitchFamily="34" charset="-128"/>
              </a:rPr>
              <a:t>How is Dementia Diagnosed? </a:t>
            </a:r>
            <a:endParaRPr lang="en-US" sz="2000" dirty="0">
              <a:latin typeface="Arial" panose="020B0604020202020204" pitchFamily="34" charset="0"/>
              <a:ea typeface="MS PGothic" panose="020B0600070205080204" pitchFamily="34" charset="-128"/>
            </a:endParaRPr>
          </a:p>
          <a:p>
            <a:pPr>
              <a:lnSpc>
                <a:spcPct val="107000"/>
              </a:lnSpc>
              <a:spcAft>
                <a:spcPts val="800"/>
              </a:spcAft>
              <a:defRPr/>
            </a:pPr>
            <a:r>
              <a:rPr lang="en-US" sz="2000" dirty="0">
                <a:latin typeface="Arial" panose="020B0604020202020204" pitchFamily="34" charset="0"/>
                <a:ea typeface="MS PGothic" panose="020B0600070205080204" pitchFamily="34" charset="-128"/>
              </a:rPr>
              <a:t>To diagnose dementia, doctors will complete a full examination. </a:t>
            </a:r>
          </a:p>
          <a:p>
            <a:pPr>
              <a:lnSpc>
                <a:spcPct val="107000"/>
              </a:lnSpc>
              <a:spcAft>
                <a:spcPts val="800"/>
              </a:spcAft>
              <a:defRPr/>
            </a:pPr>
            <a:r>
              <a:rPr lang="en-US" sz="2000" dirty="0">
                <a:latin typeface="Arial" panose="020B0604020202020204" pitchFamily="34" charset="0"/>
                <a:ea typeface="MS PGothic" panose="020B0600070205080204" pitchFamily="34" charset="-128"/>
              </a:rPr>
              <a:t>This may include: </a:t>
            </a:r>
          </a:p>
          <a:p>
            <a:pPr marL="685800" indent="-228600">
              <a:spcAft>
                <a:spcPts val="0"/>
              </a:spcAft>
              <a:buFont typeface="Arial" panose="020B0604020202020204" pitchFamily="34" charset="0"/>
              <a:buChar char="•"/>
              <a:defRPr/>
            </a:pPr>
            <a:r>
              <a:rPr lang="en-US" sz="2000" dirty="0">
                <a:latin typeface="Arial" panose="020B0604020202020204" pitchFamily="34" charset="0"/>
                <a:ea typeface="MS PGothic" panose="020B0600070205080204" pitchFamily="34" charset="-128"/>
              </a:rPr>
              <a:t>Questions about medical history, including family health history</a:t>
            </a:r>
          </a:p>
          <a:p>
            <a:pPr marL="685800" indent="-228600">
              <a:spcAft>
                <a:spcPts val="0"/>
              </a:spcAft>
              <a:buFont typeface="Arial" panose="020B0604020202020204" pitchFamily="34" charset="0"/>
              <a:buChar char="•"/>
              <a:defRPr/>
            </a:pPr>
            <a:r>
              <a:rPr lang="en-US" sz="2000" dirty="0">
                <a:latin typeface="Arial" panose="020B0604020202020204" pitchFamily="34" charset="0"/>
                <a:ea typeface="MS PGothic" panose="020B0600070205080204" pitchFamily="34" charset="-128"/>
              </a:rPr>
              <a:t>A physical examination, including checking balance and reflexes</a:t>
            </a:r>
          </a:p>
          <a:p>
            <a:pPr marL="685800" indent="-228600">
              <a:spcAft>
                <a:spcPts val="0"/>
              </a:spcAft>
              <a:buFont typeface="Arial" panose="020B0604020202020204" pitchFamily="34" charset="0"/>
              <a:buChar char="•"/>
              <a:defRPr/>
            </a:pPr>
            <a:r>
              <a:rPr lang="en-US" sz="2000" dirty="0">
                <a:latin typeface="Arial" panose="020B0604020202020204" pitchFamily="34" charset="0"/>
                <a:ea typeface="MS PGothic" panose="020B0600070205080204" pitchFamily="34" charset="-128"/>
              </a:rPr>
              <a:t>Collecting information about current medications including prescription and non- prescription medications, vitamins and supplements</a:t>
            </a:r>
          </a:p>
          <a:p>
            <a:pPr marL="685800" indent="-228600">
              <a:spcAft>
                <a:spcPts val="0"/>
              </a:spcAft>
              <a:buFont typeface="Arial" panose="020B0604020202020204" pitchFamily="34" charset="0"/>
              <a:buChar char="•"/>
              <a:defRPr/>
            </a:pPr>
            <a:r>
              <a:rPr lang="en-US" sz="2000" dirty="0">
                <a:latin typeface="Arial" panose="020B0604020202020204" pitchFamily="34" charset="0"/>
                <a:ea typeface="MS PGothic" panose="020B0600070205080204" pitchFamily="34" charset="-128"/>
              </a:rPr>
              <a:t>Measuring blood pressure</a:t>
            </a:r>
          </a:p>
        </p:txBody>
      </p:sp>
      <p:pic>
        <p:nvPicPr>
          <p:cNvPr id="2" name="Dementia Diagnosi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2617" y="5351781"/>
            <a:ext cx="812800" cy="812800"/>
          </a:xfrm>
          <a:prstGeom prst="rect">
            <a:avLst/>
          </a:prstGeom>
        </p:spPr>
      </p:pic>
      <p:sp>
        <p:nvSpPr>
          <p:cNvPr id="6" name="TextBox 5"/>
          <p:cNvSpPr txBox="1"/>
          <p:nvPr/>
        </p:nvSpPr>
        <p:spPr>
          <a:xfrm>
            <a:off x="76200" y="6151518"/>
            <a:ext cx="8991600" cy="600164"/>
          </a:xfrm>
          <a:prstGeom prst="rect">
            <a:avLst/>
          </a:prstGeom>
          <a:noFill/>
        </p:spPr>
        <p:txBody>
          <a:bodyPr wrap="square" rtlCol="0">
            <a:spAutoFit/>
          </a:bodyPr>
          <a:lstStyle/>
          <a:p>
            <a:r>
              <a:rPr lang="en-US" sz="1100" dirty="0" smtClean="0"/>
              <a:t>This program was funded through a Patient-Centered Outcomes Research Institute</a:t>
            </a:r>
            <a:r>
              <a:rPr lang="en-US" sz="1100" b="1" dirty="0" smtClean="0"/>
              <a:t>®</a:t>
            </a:r>
            <a:r>
              <a:rPr lang="en-US" sz="1100" dirty="0"/>
              <a:t> </a:t>
            </a:r>
            <a:r>
              <a:rPr lang="en-US" sz="1100" dirty="0" smtClean="0"/>
              <a:t>(PCORI®) Eugene Washington PCORI Engagement Award (140197). The views presented in this work are solely the responsibility of the author(s) and do not necessarily represent the views of the Patients-Centered Outcomes Research Institute® (PCORI®), its Board of Governors or Methodology Committee</a:t>
            </a:r>
            <a:endParaRPr lang="en-US" sz="11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9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p:cNvSpPr>
            <a:spLocks noChangeArrowheads="1"/>
          </p:cNvSpPr>
          <p:nvPr/>
        </p:nvSpPr>
        <p:spPr bwMode="auto">
          <a:xfrm>
            <a:off x="804863" y="2133600"/>
            <a:ext cx="75342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nSpc>
                <a:spcPct val="107000"/>
              </a:lnSpc>
              <a:spcAft>
                <a:spcPts val="800"/>
              </a:spcAft>
            </a:pPr>
            <a:r>
              <a:rPr lang="en-US" altLang="en-US" sz="2000"/>
              <a:t>Have questions? </a:t>
            </a:r>
          </a:p>
          <a:p>
            <a:pPr>
              <a:lnSpc>
                <a:spcPct val="107000"/>
              </a:lnSpc>
              <a:spcAft>
                <a:spcPts val="800"/>
              </a:spcAft>
            </a:pPr>
            <a:r>
              <a:rPr lang="en-US" altLang="en-US" sz="2000"/>
              <a:t>Ask your doctor or health care provider at your next appointment.</a:t>
            </a:r>
          </a:p>
        </p:txBody>
      </p:sp>
      <p:sp>
        <p:nvSpPr>
          <p:cNvPr id="7173" name="Rectangle 4"/>
          <p:cNvSpPr>
            <a:spLocks noChangeArrowheads="1"/>
          </p:cNvSpPr>
          <p:nvPr/>
        </p:nvSpPr>
        <p:spPr bwMode="auto">
          <a:xfrm>
            <a:off x="804863" y="4645025"/>
            <a:ext cx="6172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971800" algn="ctr"/>
                <a:tab pos="5943600" algn="r"/>
              </a:tabLst>
              <a:defRPr sz="2400">
                <a:solidFill>
                  <a:schemeClr val="tx1"/>
                </a:solidFill>
                <a:latin typeface="Arial" charset="0"/>
                <a:ea typeface="MS PGothic" charset="-128"/>
              </a:defRPr>
            </a:lvl1pPr>
            <a:lvl2pPr marL="742950" indent="-285750">
              <a:tabLst>
                <a:tab pos="2971800" algn="ctr"/>
                <a:tab pos="5943600" algn="r"/>
              </a:tabLst>
              <a:defRPr sz="2400">
                <a:solidFill>
                  <a:schemeClr val="tx1"/>
                </a:solidFill>
                <a:latin typeface="Arial" charset="0"/>
                <a:ea typeface="MS PGothic" charset="-128"/>
              </a:defRPr>
            </a:lvl2pPr>
            <a:lvl3pPr marL="1143000" indent="-228600">
              <a:tabLst>
                <a:tab pos="2971800" algn="ctr"/>
                <a:tab pos="5943600" algn="r"/>
              </a:tabLst>
              <a:defRPr sz="2400">
                <a:solidFill>
                  <a:schemeClr val="tx1"/>
                </a:solidFill>
                <a:latin typeface="Arial" charset="0"/>
                <a:ea typeface="MS PGothic" charset="-128"/>
              </a:defRPr>
            </a:lvl3pPr>
            <a:lvl4pPr marL="1600200" indent="-228600">
              <a:tabLst>
                <a:tab pos="2971800" algn="ctr"/>
                <a:tab pos="5943600" algn="r"/>
              </a:tabLst>
              <a:defRPr sz="2400">
                <a:solidFill>
                  <a:schemeClr val="tx1"/>
                </a:solidFill>
                <a:latin typeface="Arial" charset="0"/>
                <a:ea typeface="MS PGothic" charset="-128"/>
              </a:defRPr>
            </a:lvl4pPr>
            <a:lvl5pPr marL="2057400" indent="-228600">
              <a:tabLst>
                <a:tab pos="2971800" algn="ctr"/>
                <a:tab pos="5943600" algn="r"/>
              </a:tabLst>
              <a:defRPr sz="2400">
                <a:solidFill>
                  <a:schemeClr val="tx1"/>
                </a:solidFill>
                <a:latin typeface="Arial" charset="0"/>
                <a:ea typeface="MS PGothic" charset="-128"/>
              </a:defRPr>
            </a:lvl5pPr>
            <a:lvl6pPr marL="2514600" indent="-228600" eaLnBrk="0" fontAlgn="base" hangingPunct="0">
              <a:spcBef>
                <a:spcPct val="0"/>
              </a:spcBef>
              <a:spcAft>
                <a:spcPct val="0"/>
              </a:spcAft>
              <a:tabLst>
                <a:tab pos="2971800" algn="ctr"/>
                <a:tab pos="5943600" algn="r"/>
              </a:tabLst>
              <a:defRPr sz="2400">
                <a:solidFill>
                  <a:schemeClr val="tx1"/>
                </a:solidFill>
                <a:latin typeface="Arial" charset="0"/>
                <a:ea typeface="MS PGothic" charset="-128"/>
              </a:defRPr>
            </a:lvl6pPr>
            <a:lvl7pPr marL="2971800" indent="-228600" eaLnBrk="0" fontAlgn="base" hangingPunct="0">
              <a:spcBef>
                <a:spcPct val="0"/>
              </a:spcBef>
              <a:spcAft>
                <a:spcPct val="0"/>
              </a:spcAft>
              <a:tabLst>
                <a:tab pos="2971800" algn="ctr"/>
                <a:tab pos="5943600" algn="r"/>
              </a:tabLst>
              <a:defRPr sz="2400">
                <a:solidFill>
                  <a:schemeClr val="tx1"/>
                </a:solidFill>
                <a:latin typeface="Arial" charset="0"/>
                <a:ea typeface="MS PGothic" charset="-128"/>
              </a:defRPr>
            </a:lvl7pPr>
            <a:lvl8pPr marL="3429000" indent="-228600" eaLnBrk="0" fontAlgn="base" hangingPunct="0">
              <a:spcBef>
                <a:spcPct val="0"/>
              </a:spcBef>
              <a:spcAft>
                <a:spcPct val="0"/>
              </a:spcAft>
              <a:tabLst>
                <a:tab pos="2971800" algn="ctr"/>
                <a:tab pos="5943600" algn="r"/>
              </a:tabLst>
              <a:defRPr sz="2400">
                <a:solidFill>
                  <a:schemeClr val="tx1"/>
                </a:solidFill>
                <a:latin typeface="Arial" charset="0"/>
                <a:ea typeface="MS PGothic" charset="-128"/>
              </a:defRPr>
            </a:lvl8pPr>
            <a:lvl9pPr marL="3886200" indent="-228600" eaLnBrk="0" fontAlgn="base" hangingPunct="0">
              <a:spcBef>
                <a:spcPct val="0"/>
              </a:spcBef>
              <a:spcAft>
                <a:spcPct val="0"/>
              </a:spcAft>
              <a:tabLst>
                <a:tab pos="2971800" algn="ctr"/>
                <a:tab pos="5943600" algn="r"/>
              </a:tabLst>
              <a:defRPr sz="2400">
                <a:solidFill>
                  <a:schemeClr val="tx1"/>
                </a:solidFill>
                <a:latin typeface="Arial" charset="0"/>
                <a:ea typeface="MS PGothic" charset="-128"/>
              </a:defRPr>
            </a:lvl9pPr>
          </a:lstStyle>
          <a:p>
            <a:r>
              <a:rPr lang="en-US" altLang="en-US" sz="1000">
                <a:solidFill>
                  <a:schemeClr val="bg2"/>
                </a:solidFill>
                <a:latin typeface="Calibri" charset="0"/>
                <a:ea typeface="Calibri" charset="0"/>
                <a:cs typeface="Times New Roman" charset="0"/>
              </a:rPr>
              <a:t>Created August 2019. Medically reviewed by Sharon Brangman, MD, FACP, AGSF</a:t>
            </a:r>
          </a:p>
          <a:p>
            <a:r>
              <a:rPr lang="en-US" altLang="en-US" sz="1000">
                <a:solidFill>
                  <a:schemeClr val="bg2"/>
                </a:solidFill>
                <a:latin typeface="Calibri" charset="0"/>
                <a:ea typeface="Calibri" charset="0"/>
                <a:cs typeface="Times New Roman" charset="0"/>
              </a:rPr>
              <a:t>Dementia. (2019). Retrieved from https://medlineplus.gov/dementia.html</a:t>
            </a:r>
          </a:p>
          <a:p>
            <a:r>
              <a:rPr lang="en-US" altLang="en-US" sz="1000">
                <a:solidFill>
                  <a:schemeClr val="bg2"/>
                </a:solidFill>
                <a:latin typeface="Calibri" charset="0"/>
                <a:ea typeface="Calibri" charset="0"/>
                <a:cs typeface="Times New Roman" charset="0"/>
              </a:rPr>
              <a:t>What is Dementia? (n.d.). Retrieved from https://www.alz.org/alzheimers-dementia/what-is-dementia</a:t>
            </a:r>
          </a:p>
        </p:txBody>
      </p:sp>
      <p:pic>
        <p:nvPicPr>
          <p:cNvPr id="2" name="Ques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5321301"/>
            <a:ext cx="812800" cy="812800"/>
          </a:xfrm>
          <a:prstGeom prst="rect">
            <a:avLst/>
          </a:prstGeom>
        </p:spPr>
      </p:pic>
      <p:sp>
        <p:nvSpPr>
          <p:cNvPr id="7" name="TextBox 6"/>
          <p:cNvSpPr txBox="1"/>
          <p:nvPr/>
        </p:nvSpPr>
        <p:spPr>
          <a:xfrm>
            <a:off x="76200" y="6151518"/>
            <a:ext cx="8991600" cy="600164"/>
          </a:xfrm>
          <a:prstGeom prst="rect">
            <a:avLst/>
          </a:prstGeom>
          <a:noFill/>
        </p:spPr>
        <p:txBody>
          <a:bodyPr wrap="square" rtlCol="0">
            <a:spAutoFit/>
          </a:bodyPr>
          <a:lstStyle/>
          <a:p>
            <a:r>
              <a:rPr lang="en-US" sz="1100" dirty="0" smtClean="0"/>
              <a:t>This program was funded through a Patient-Centered Outcomes Research Institute</a:t>
            </a:r>
            <a:r>
              <a:rPr lang="en-US" sz="1100" b="1" dirty="0" smtClean="0"/>
              <a:t>®</a:t>
            </a:r>
            <a:r>
              <a:rPr lang="en-US" sz="1100" dirty="0"/>
              <a:t> </a:t>
            </a:r>
            <a:r>
              <a:rPr lang="en-US" sz="1100" dirty="0" smtClean="0"/>
              <a:t>(PCORI®) Eugene Washington PCORI Engagement Award (140197). The views presented in this work are solely the responsibility of the author(s) and do not necessarily represent the views of the Patients-Centered Outcomes Research Institute® (PCORI®), its Board of Governors or Methodology Committee</a:t>
            </a:r>
            <a:endParaRPr lang="en-US" sz="11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mentia 101 Symptoms &amp; Diagnosis-2" id="{D8508EA8-B492-0448-A3C8-A93CF5D12DA9}" vid="{9DAFA867-9F01-0A4B-AE8F-E7185BF148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Dementia 101 Symptoms &amp; Diagnosis-2</Template>
  <TotalTime>319</TotalTime>
  <Words>565</Words>
  <Application>Microsoft Office PowerPoint</Application>
  <PresentationFormat>On-screen Show (4:3)</PresentationFormat>
  <Paragraphs>31</Paragraphs>
  <Slides>5</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MS PGothic</vt:lpstr>
      <vt:lpstr>MS PGothic</vt:lpstr>
      <vt:lpstr>Arial</vt:lpstr>
      <vt:lpstr>Calibri</vt:lpstr>
      <vt:lpstr>Times New Roman</vt:lpstr>
      <vt:lpstr>Blank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Alyssa M. Indelicato</cp:lastModifiedBy>
  <cp:revision>8</cp:revision>
  <dcterms:created xsi:type="dcterms:W3CDTF">2019-09-12T17:21:03Z</dcterms:created>
  <dcterms:modified xsi:type="dcterms:W3CDTF">2019-10-25T20:41:11Z</dcterms:modified>
</cp:coreProperties>
</file>