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66" r:id="rId2"/>
    <p:sldId id="267" r:id="rId3"/>
    <p:sldId id="269" r:id="rId4"/>
    <p:sldId id="271" r:id="rId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973"/>
  </p:normalViewPr>
  <p:slideViewPr>
    <p:cSldViewPr>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MS PGothic" panose="020B0600070205080204" pitchFamily="34" charset="-128"/>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MS PGothic" panose="020B0600070205080204" pitchFamily="34" charset="-128"/>
              </a:defRPr>
            </a:lvl1pPr>
          </a:lstStyle>
          <a:p>
            <a:pPr>
              <a:defRPr/>
            </a:pPr>
            <a:fld id="{61746FCA-F3FE-1249-965E-7A09C0C9ECC3}" type="datetimeFigureOut">
              <a:rPr lang="en-US"/>
              <a:pPr>
                <a:defRPr/>
              </a:pPr>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MS PGothic"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MS PGothic" panose="020B0600070205080204" pitchFamily="34" charset="-128"/>
              </a:defRPr>
            </a:lvl1pPr>
          </a:lstStyle>
          <a:p>
            <a:pPr>
              <a:defRPr/>
            </a:pPr>
            <a:fld id="{D52854C7-7400-0245-B06B-ACE4392F4321}" type="slidenum">
              <a:rPr lang="en-US"/>
              <a:pPr>
                <a:defRPr/>
              </a:pPr>
              <a:t>‹#›</a:t>
            </a:fld>
            <a:endParaRPr lang="en-US"/>
          </a:p>
        </p:txBody>
      </p:sp>
    </p:spTree>
    <p:extLst>
      <p:ext uri="{BB962C8B-B14F-4D97-AF65-F5344CB8AC3E}">
        <p14:creationId xmlns:p14="http://schemas.microsoft.com/office/powerpoint/2010/main" val="1069749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B247A-03F3-554F-8755-F3F481C41204}" type="slidenum">
              <a:rPr lang="en-US" altLang="en-US"/>
              <a:pPr>
                <a:defRPr/>
              </a:pPr>
              <a:t>‹#›</a:t>
            </a:fld>
            <a:endParaRPr lang="en-US" altLang="en-US"/>
          </a:p>
        </p:txBody>
      </p:sp>
    </p:spTree>
    <p:extLst>
      <p:ext uri="{BB962C8B-B14F-4D97-AF65-F5344CB8AC3E}">
        <p14:creationId xmlns:p14="http://schemas.microsoft.com/office/powerpoint/2010/main" val="542820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AE0828-3789-0E4C-9D01-B5DF3AE40334}" type="slidenum">
              <a:rPr lang="en-US" altLang="en-US"/>
              <a:pPr>
                <a:defRPr/>
              </a:pPr>
              <a:t>‹#›</a:t>
            </a:fld>
            <a:endParaRPr lang="en-US" altLang="en-US"/>
          </a:p>
        </p:txBody>
      </p:sp>
    </p:spTree>
    <p:extLst>
      <p:ext uri="{BB962C8B-B14F-4D97-AF65-F5344CB8AC3E}">
        <p14:creationId xmlns:p14="http://schemas.microsoft.com/office/powerpoint/2010/main" val="79052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64856-1E2D-5249-ACCF-384F40EF920F}" type="slidenum">
              <a:rPr lang="en-US" altLang="en-US"/>
              <a:pPr>
                <a:defRPr/>
              </a:pPr>
              <a:t>‹#›</a:t>
            </a:fld>
            <a:endParaRPr lang="en-US" altLang="en-US"/>
          </a:p>
        </p:txBody>
      </p:sp>
    </p:spTree>
    <p:extLst>
      <p:ext uri="{BB962C8B-B14F-4D97-AF65-F5344CB8AC3E}">
        <p14:creationId xmlns:p14="http://schemas.microsoft.com/office/powerpoint/2010/main" val="194186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F259B4-74AD-984C-88E3-5C0267866EE3}" type="slidenum">
              <a:rPr lang="en-US" altLang="en-US"/>
              <a:pPr>
                <a:defRPr/>
              </a:pPr>
              <a:t>‹#›</a:t>
            </a:fld>
            <a:endParaRPr lang="en-US" altLang="en-US"/>
          </a:p>
        </p:txBody>
      </p:sp>
    </p:spTree>
    <p:extLst>
      <p:ext uri="{BB962C8B-B14F-4D97-AF65-F5344CB8AC3E}">
        <p14:creationId xmlns:p14="http://schemas.microsoft.com/office/powerpoint/2010/main" val="68164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CAF65C-B76E-4E4B-BFBA-D521BB018188}" type="slidenum">
              <a:rPr lang="en-US" altLang="en-US"/>
              <a:pPr>
                <a:defRPr/>
              </a:pPr>
              <a:t>‹#›</a:t>
            </a:fld>
            <a:endParaRPr lang="en-US" altLang="en-US"/>
          </a:p>
        </p:txBody>
      </p:sp>
    </p:spTree>
    <p:extLst>
      <p:ext uri="{BB962C8B-B14F-4D97-AF65-F5344CB8AC3E}">
        <p14:creationId xmlns:p14="http://schemas.microsoft.com/office/powerpoint/2010/main" val="1726212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0D390-0EC1-4141-B686-93D6A59A76D2}" type="slidenum">
              <a:rPr lang="en-US" altLang="en-US"/>
              <a:pPr>
                <a:defRPr/>
              </a:pPr>
              <a:t>‹#›</a:t>
            </a:fld>
            <a:endParaRPr lang="en-US" altLang="en-US"/>
          </a:p>
        </p:txBody>
      </p:sp>
    </p:spTree>
    <p:extLst>
      <p:ext uri="{BB962C8B-B14F-4D97-AF65-F5344CB8AC3E}">
        <p14:creationId xmlns:p14="http://schemas.microsoft.com/office/powerpoint/2010/main" val="209575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143B4C5-C481-C54A-BAD1-3732EF207E47}" type="slidenum">
              <a:rPr lang="en-US" altLang="en-US"/>
              <a:pPr>
                <a:defRPr/>
              </a:pPr>
              <a:t>‹#›</a:t>
            </a:fld>
            <a:endParaRPr lang="en-US" altLang="en-US"/>
          </a:p>
        </p:txBody>
      </p:sp>
    </p:spTree>
    <p:extLst>
      <p:ext uri="{BB962C8B-B14F-4D97-AF65-F5344CB8AC3E}">
        <p14:creationId xmlns:p14="http://schemas.microsoft.com/office/powerpoint/2010/main" val="366179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FC5C4C2-E42A-4744-8652-65EAC714F3D1}" type="slidenum">
              <a:rPr lang="en-US" altLang="en-US"/>
              <a:pPr>
                <a:defRPr/>
              </a:pPr>
              <a:t>‹#›</a:t>
            </a:fld>
            <a:endParaRPr lang="en-US" altLang="en-US"/>
          </a:p>
        </p:txBody>
      </p:sp>
    </p:spTree>
    <p:extLst>
      <p:ext uri="{BB962C8B-B14F-4D97-AF65-F5344CB8AC3E}">
        <p14:creationId xmlns:p14="http://schemas.microsoft.com/office/powerpoint/2010/main" val="1843468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B77810-9D15-7142-8973-1745ECF4E09A}" type="slidenum">
              <a:rPr lang="en-US" altLang="en-US"/>
              <a:pPr>
                <a:defRPr/>
              </a:pPr>
              <a:t>‹#›</a:t>
            </a:fld>
            <a:endParaRPr lang="en-US" altLang="en-US"/>
          </a:p>
        </p:txBody>
      </p:sp>
    </p:spTree>
    <p:extLst>
      <p:ext uri="{BB962C8B-B14F-4D97-AF65-F5344CB8AC3E}">
        <p14:creationId xmlns:p14="http://schemas.microsoft.com/office/powerpoint/2010/main" val="1427428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88987B-E627-DF41-80D6-AB34477A1A19}" type="slidenum">
              <a:rPr lang="en-US" altLang="en-US"/>
              <a:pPr>
                <a:defRPr/>
              </a:pPr>
              <a:t>‹#›</a:t>
            </a:fld>
            <a:endParaRPr lang="en-US" altLang="en-US"/>
          </a:p>
        </p:txBody>
      </p:sp>
    </p:spTree>
    <p:extLst>
      <p:ext uri="{BB962C8B-B14F-4D97-AF65-F5344CB8AC3E}">
        <p14:creationId xmlns:p14="http://schemas.microsoft.com/office/powerpoint/2010/main" val="125237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DDDD16-64D2-B74F-BE4E-E0B6B64868C2}" type="slidenum">
              <a:rPr lang="en-US" altLang="en-US"/>
              <a:pPr>
                <a:defRPr/>
              </a:pPr>
              <a:t>‹#›</a:t>
            </a:fld>
            <a:endParaRPr lang="en-US" altLang="en-US"/>
          </a:p>
        </p:txBody>
      </p:sp>
    </p:spTree>
    <p:extLst>
      <p:ext uri="{BB962C8B-B14F-4D97-AF65-F5344CB8AC3E}">
        <p14:creationId xmlns:p14="http://schemas.microsoft.com/office/powerpoint/2010/main" val="1159971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ea typeface="MS PGothic" panose="020B0600070205080204" pitchFamily="34" charset="-128"/>
              </a:defRPr>
            </a:lvl1pPr>
          </a:lstStyle>
          <a:p>
            <a:pPr>
              <a:defRPr/>
            </a:pPr>
            <a:fld id="{704C812F-0338-474B-8951-6923133757F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2pPr>
      <a:lvl3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3pPr>
      <a:lvl4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4pPr>
      <a:lvl5pPr algn="ctr" rtl="0" eaLnBrk="1" fontAlgn="base" hangingPunct="1">
        <a:spcBef>
          <a:spcPct val="0"/>
        </a:spcBef>
        <a:spcAft>
          <a:spcPct val="0"/>
        </a:spcAft>
        <a:defRPr sz="4400">
          <a:solidFill>
            <a:schemeClr val="tx2"/>
          </a:solidFill>
          <a:latin typeface="Arial" pitchFamily="64" charset="0"/>
          <a:ea typeface="MS PGothic" panose="020B0600070205080204" pitchFamily="34" charset="-128"/>
          <a:cs typeface="ＭＳ Ｐゴシック" pitchFamily="64" charset="-128"/>
        </a:defRPr>
      </a:lvl5pPr>
      <a:lvl6pPr marL="4572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6pPr>
      <a:lvl7pPr marL="9144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7pPr>
      <a:lvl8pPr marL="13716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8pPr>
      <a:lvl9pPr marL="1828800" algn="ctr" rtl="0" eaLnBrk="1" fontAlgn="base" hangingPunct="1">
        <a:spcBef>
          <a:spcPct val="0"/>
        </a:spcBef>
        <a:spcAft>
          <a:spcPct val="0"/>
        </a:spcAft>
        <a:defRPr sz="4400">
          <a:solidFill>
            <a:schemeClr val="tx2"/>
          </a:solidFill>
          <a:latin typeface="Arial" pitchFamily="64" charset="0"/>
          <a:ea typeface="ＭＳ Ｐゴシック" pitchFamily="64" charset="-128"/>
          <a:cs typeface="ＭＳ Ｐゴシック" pitchFamily="64"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MS PGothic" panose="020B0600070205080204" pitchFamily="34" charset="-128"/>
          <a:cs typeface="ＭＳ Ｐゴシック" charset="0"/>
        </a:defRPr>
      </a:lvl2pPr>
      <a:lvl3pPr marL="1143000" indent="-228600" algn="l" rtl="0" eaLnBrk="1" fontAlgn="base" hangingPunct="1">
        <a:spcBef>
          <a:spcPct val="20000"/>
        </a:spcBef>
        <a:spcAft>
          <a:spcPct val="0"/>
        </a:spcAft>
        <a:buChar char="•"/>
        <a:defRPr sz="2400">
          <a:solidFill>
            <a:schemeClr val="tx1"/>
          </a:solidFill>
          <a:latin typeface="+mn-lt"/>
          <a:ea typeface="MS PGothic" panose="020B0600070205080204" pitchFamily="34" charset="-128"/>
          <a:cs typeface="ＭＳ Ｐゴシック" charset="0"/>
        </a:defRPr>
      </a:lvl3pPr>
      <a:lvl4pPr marL="16002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n-lt"/>
          <a:ea typeface="MS PGothic" panose="020B0600070205080204" pitchFamily="34" charset="-128"/>
          <a:cs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hyperlink" Target="https://medlineplus.gov/dementia.html" TargetMode="External"/><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2057400" y="2514600"/>
            <a:ext cx="502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gn="ctr">
              <a:spcBef>
                <a:spcPct val="0"/>
              </a:spcBef>
              <a:buFontTx/>
              <a:buNone/>
            </a:pPr>
            <a:r>
              <a:rPr lang="en-US" altLang="en-US" sz="4400"/>
              <a:t>DEMENTIA 101</a:t>
            </a:r>
          </a:p>
          <a:p>
            <a:pPr algn="ctr">
              <a:spcBef>
                <a:spcPct val="0"/>
              </a:spcBef>
              <a:buFontTx/>
              <a:buNone/>
            </a:pPr>
            <a:r>
              <a:rPr lang="en-US" altLang="en-US"/>
              <a:t>Causes</a:t>
            </a:r>
          </a:p>
        </p:txBody>
      </p:sp>
      <p:pic>
        <p:nvPicPr>
          <p:cNvPr id="2" name="Dementia 101 Cau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72400" y="556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24"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2938" y="928688"/>
            <a:ext cx="7858125" cy="2805112"/>
          </a:xfrm>
          <a:prstGeom prst="rect">
            <a:avLst/>
          </a:prstGeom>
        </p:spPr>
        <p:txBody>
          <a:bodyPr>
            <a:spAutoFit/>
          </a:bodyPr>
          <a:lstStyle/>
          <a:p>
            <a:pPr algn="just">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What is Dementia?</a:t>
            </a:r>
            <a:endParaRPr lang="en-US" sz="2000" spc="75" dirty="0">
              <a:latin typeface="+mn-lt"/>
              <a:ea typeface="Times New Roman" panose="02020603050405020304" pitchFamily="18" charset="0"/>
              <a:cs typeface="Times New Roman" panose="02020603050405020304" pitchFamily="18" charset="0"/>
            </a:endParaRPr>
          </a:p>
          <a:p>
            <a:pPr>
              <a:lnSpc>
                <a:spcPct val="107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Dementia is a serious brain disease that affects memory, ability to make decisions, daily functioning, as well as mood and behavior. There are many different medical problems that can cause dementia. Dementia may begin as a problem remembering new information but slowly gets worse over time and causes problems with a person’s ability to get through the day on their own. In the United States, Alzheimer’s disease is the major cause of dementia.</a:t>
            </a:r>
          </a:p>
        </p:txBody>
      </p:sp>
      <p:pic>
        <p:nvPicPr>
          <p:cNvPr id="2" name="What is Dementi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88263" y="556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42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42938" y="914400"/>
            <a:ext cx="7858125" cy="4033838"/>
          </a:xfrm>
          <a:prstGeom prst="rect">
            <a:avLst/>
          </a:prstGeom>
        </p:spPr>
        <p:txBody>
          <a:bodyPr>
            <a:spAutoFit/>
          </a:bodyPr>
          <a:lstStyle/>
          <a:p>
            <a:pPr>
              <a:lnSpc>
                <a:spcPct val="107000"/>
              </a:lnSpc>
              <a:spcBef>
                <a:spcPts val="0"/>
              </a:spcBef>
              <a:spcAft>
                <a:spcPts val="800"/>
              </a:spcAft>
              <a:defRPr/>
            </a:pPr>
            <a:r>
              <a:rPr lang="en-US" sz="2000" b="1" spc="75" dirty="0">
                <a:latin typeface="+mn-lt"/>
                <a:ea typeface="Times New Roman" panose="02020603050405020304" pitchFamily="18" charset="0"/>
                <a:cs typeface="Times New Roman" panose="02020603050405020304" pitchFamily="18" charset="0"/>
              </a:rPr>
              <a:t>What Causes Dementia?</a:t>
            </a:r>
            <a:endParaRPr lang="en-US" sz="1600" dirty="0">
              <a:latin typeface="+mn-lt"/>
              <a:ea typeface="Calibri" panose="020F0502020204030204" pitchFamily="34" charset="0"/>
              <a:cs typeface="Times New Roman" panose="02020603050405020304" pitchFamily="18" charset="0"/>
            </a:endParaRPr>
          </a:p>
          <a:p>
            <a:pPr>
              <a:lnSpc>
                <a:spcPct val="107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Dementia can be caused by: </a:t>
            </a:r>
            <a:endParaRPr lang="en-US" sz="1600" dirty="0">
              <a:latin typeface="+mn-lt"/>
              <a:ea typeface="Calibri" panose="020F0502020204030204" pitchFamily="34" charset="0"/>
              <a:cs typeface="Times New Roman" panose="02020603050405020304" pitchFamily="18" charset="0"/>
            </a:endParaRP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Alzheimer’s disease</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Parkinson’s disease</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Strokes- either a big stroke or many smaller strokes over time</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AIDS</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Head injuries and concussions</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Heavy drinking</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Over- or under-active thyroid gland</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Low Vitamin B-12 levels</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Long term use of  certain medications</a:t>
            </a:r>
          </a:p>
          <a:p>
            <a:pPr marL="342900" indent="-342900">
              <a:spcAft>
                <a:spcPts val="0"/>
              </a:spcAft>
              <a:buFont typeface="Symbol" panose="05050102010706020507" pitchFamily="18" charset="2"/>
              <a:buChar char=""/>
              <a:defRPr/>
            </a:pPr>
            <a:r>
              <a:rPr lang="en-US" sz="2000" dirty="0">
                <a:latin typeface="+mn-lt"/>
                <a:ea typeface="MS PGothic" panose="020B0600070205080204" pitchFamily="34" charset="-128"/>
              </a:rPr>
              <a:t>…and a number of other possibilities</a:t>
            </a:r>
          </a:p>
        </p:txBody>
      </p:sp>
      <p:pic>
        <p:nvPicPr>
          <p:cNvPr id="2" name="Caus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43800" y="5508751"/>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30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874838"/>
            <a:ext cx="9144000" cy="498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3"/>
          <p:cNvSpPr>
            <a:spLocks noChangeArrowheads="1"/>
          </p:cNvSpPr>
          <p:nvPr/>
        </p:nvSpPr>
        <p:spPr bwMode="auto">
          <a:xfrm>
            <a:off x="804863" y="2133600"/>
            <a:ext cx="75342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charset="-128"/>
              </a:defRPr>
            </a:lvl1pPr>
            <a:lvl2pPr marL="742950" indent="-285750">
              <a:spcBef>
                <a:spcPct val="20000"/>
              </a:spcBef>
              <a:buChar char="–"/>
              <a:defRPr sz="2800">
                <a:solidFill>
                  <a:schemeClr val="tx1"/>
                </a:solidFill>
                <a:latin typeface="Arial" charset="0"/>
                <a:ea typeface="MS PGothic" charset="-128"/>
              </a:defRPr>
            </a:lvl2pPr>
            <a:lvl3pPr marL="1143000" indent="-228600">
              <a:spcBef>
                <a:spcPct val="20000"/>
              </a:spcBef>
              <a:buChar char="•"/>
              <a:defRPr sz="2400">
                <a:solidFill>
                  <a:schemeClr val="tx1"/>
                </a:solidFill>
                <a:latin typeface="Arial" charset="0"/>
                <a:ea typeface="MS PGothic" charset="-128"/>
              </a:defRPr>
            </a:lvl3pPr>
            <a:lvl4pPr marL="1600200" indent="-228600">
              <a:spcBef>
                <a:spcPct val="20000"/>
              </a:spcBef>
              <a:buChar char="–"/>
              <a:defRPr sz="2000">
                <a:solidFill>
                  <a:schemeClr val="tx1"/>
                </a:solidFill>
                <a:latin typeface="Arial" charset="0"/>
                <a:ea typeface="MS PGothic" charset="-128"/>
              </a:defRPr>
            </a:lvl4pPr>
            <a:lvl5pPr marL="2057400" indent="-228600">
              <a:spcBef>
                <a:spcPct val="20000"/>
              </a:spcBef>
              <a:buChar char="»"/>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charset="-128"/>
              </a:defRPr>
            </a:lvl9pPr>
          </a:lstStyle>
          <a:p>
            <a:pPr>
              <a:lnSpc>
                <a:spcPct val="107000"/>
              </a:lnSpc>
              <a:spcBef>
                <a:spcPct val="0"/>
              </a:spcBef>
              <a:spcAft>
                <a:spcPts val="800"/>
              </a:spcAft>
              <a:buFontTx/>
              <a:buNone/>
            </a:pPr>
            <a:r>
              <a:rPr lang="en-US" altLang="en-US" sz="2000"/>
              <a:t>Have questions? </a:t>
            </a:r>
          </a:p>
          <a:p>
            <a:pPr>
              <a:lnSpc>
                <a:spcPct val="107000"/>
              </a:lnSpc>
              <a:spcBef>
                <a:spcPct val="0"/>
              </a:spcBef>
              <a:spcAft>
                <a:spcPts val="800"/>
              </a:spcAft>
              <a:buFontTx/>
              <a:buNone/>
            </a:pPr>
            <a:r>
              <a:rPr lang="en-US" altLang="en-US" sz="2000"/>
              <a:t>Ask your doctor or health care provider at your next appointment.</a:t>
            </a:r>
          </a:p>
        </p:txBody>
      </p:sp>
      <p:sp>
        <p:nvSpPr>
          <p:cNvPr id="6149" name="Rectangle 4"/>
          <p:cNvSpPr>
            <a:spLocks noChangeArrowheads="1"/>
          </p:cNvSpPr>
          <p:nvPr/>
        </p:nvSpPr>
        <p:spPr bwMode="auto">
          <a:xfrm>
            <a:off x="804863" y="4645025"/>
            <a:ext cx="6172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tabLst>
                <a:tab pos="2971800" algn="ctr"/>
                <a:tab pos="5943600" algn="r"/>
              </a:tabLst>
              <a:defRPr sz="3200">
                <a:solidFill>
                  <a:schemeClr val="tx1"/>
                </a:solidFill>
                <a:latin typeface="Arial" charset="0"/>
                <a:ea typeface="MS PGothic" charset="-128"/>
              </a:defRPr>
            </a:lvl1pPr>
            <a:lvl2pPr marL="742950" indent="-285750">
              <a:spcBef>
                <a:spcPct val="20000"/>
              </a:spcBef>
              <a:buChar char="–"/>
              <a:tabLst>
                <a:tab pos="2971800" algn="ctr"/>
                <a:tab pos="5943600" algn="r"/>
              </a:tabLst>
              <a:defRPr sz="2800">
                <a:solidFill>
                  <a:schemeClr val="tx1"/>
                </a:solidFill>
                <a:latin typeface="Arial" charset="0"/>
                <a:ea typeface="MS PGothic" charset="-128"/>
              </a:defRPr>
            </a:lvl2pPr>
            <a:lvl3pPr marL="1143000" indent="-228600">
              <a:spcBef>
                <a:spcPct val="20000"/>
              </a:spcBef>
              <a:buChar char="•"/>
              <a:tabLst>
                <a:tab pos="2971800" algn="ctr"/>
                <a:tab pos="5943600" algn="r"/>
              </a:tabLst>
              <a:defRPr sz="2400">
                <a:solidFill>
                  <a:schemeClr val="tx1"/>
                </a:solidFill>
                <a:latin typeface="Arial" charset="0"/>
                <a:ea typeface="MS PGothic" charset="-128"/>
              </a:defRPr>
            </a:lvl3pPr>
            <a:lvl4pPr marL="1600200" indent="-228600">
              <a:spcBef>
                <a:spcPct val="20000"/>
              </a:spcBef>
              <a:buChar char="–"/>
              <a:tabLst>
                <a:tab pos="2971800" algn="ctr"/>
                <a:tab pos="5943600" algn="r"/>
              </a:tabLst>
              <a:defRPr sz="2000">
                <a:solidFill>
                  <a:schemeClr val="tx1"/>
                </a:solidFill>
                <a:latin typeface="Arial" charset="0"/>
                <a:ea typeface="MS PGothic" charset="-128"/>
              </a:defRPr>
            </a:lvl4pPr>
            <a:lvl5pPr marL="2057400" indent="-228600">
              <a:spcBef>
                <a:spcPct val="20000"/>
              </a:spcBef>
              <a:buChar char="»"/>
              <a:tabLst>
                <a:tab pos="2971800" algn="ctr"/>
                <a:tab pos="5943600" algn="r"/>
              </a:tabLst>
              <a:defRPr sz="2000">
                <a:solidFill>
                  <a:schemeClr val="tx1"/>
                </a:solidFill>
                <a:latin typeface="Arial" charset="0"/>
                <a:ea typeface="MS PGothic" charset="-128"/>
              </a:defRPr>
            </a:lvl5pPr>
            <a:lvl6pPr marL="2514600" indent="-228600" eaLnBrk="0" fontAlgn="base" hangingPunct="0">
              <a:spcBef>
                <a:spcPct val="20000"/>
              </a:spcBef>
              <a:spcAft>
                <a:spcPct val="0"/>
              </a:spcAft>
              <a:buChar char="»"/>
              <a:tabLst>
                <a:tab pos="2971800" algn="ctr"/>
                <a:tab pos="5943600" algn="r"/>
              </a:tabLst>
              <a:defRPr sz="2000">
                <a:solidFill>
                  <a:schemeClr val="tx1"/>
                </a:solidFill>
                <a:latin typeface="Arial" charset="0"/>
                <a:ea typeface="MS PGothic" charset="-128"/>
              </a:defRPr>
            </a:lvl6pPr>
            <a:lvl7pPr marL="2971800" indent="-228600" eaLnBrk="0" fontAlgn="base" hangingPunct="0">
              <a:spcBef>
                <a:spcPct val="20000"/>
              </a:spcBef>
              <a:spcAft>
                <a:spcPct val="0"/>
              </a:spcAft>
              <a:buChar char="»"/>
              <a:tabLst>
                <a:tab pos="2971800" algn="ctr"/>
                <a:tab pos="5943600" algn="r"/>
              </a:tabLst>
              <a:defRPr sz="2000">
                <a:solidFill>
                  <a:schemeClr val="tx1"/>
                </a:solidFill>
                <a:latin typeface="Arial" charset="0"/>
                <a:ea typeface="MS PGothic" charset="-128"/>
              </a:defRPr>
            </a:lvl7pPr>
            <a:lvl8pPr marL="3429000" indent="-228600" eaLnBrk="0" fontAlgn="base" hangingPunct="0">
              <a:spcBef>
                <a:spcPct val="20000"/>
              </a:spcBef>
              <a:spcAft>
                <a:spcPct val="0"/>
              </a:spcAft>
              <a:buChar char="»"/>
              <a:tabLst>
                <a:tab pos="2971800" algn="ctr"/>
                <a:tab pos="5943600" algn="r"/>
              </a:tabLst>
              <a:defRPr sz="2000">
                <a:solidFill>
                  <a:schemeClr val="tx1"/>
                </a:solidFill>
                <a:latin typeface="Arial" charset="0"/>
                <a:ea typeface="MS PGothic" charset="-128"/>
              </a:defRPr>
            </a:lvl8pPr>
            <a:lvl9pPr marL="3886200" indent="-228600" eaLnBrk="0" fontAlgn="base" hangingPunct="0">
              <a:spcBef>
                <a:spcPct val="20000"/>
              </a:spcBef>
              <a:spcAft>
                <a:spcPct val="0"/>
              </a:spcAft>
              <a:buChar char="»"/>
              <a:tabLst>
                <a:tab pos="2971800" algn="ctr"/>
                <a:tab pos="5943600" algn="r"/>
              </a:tabLst>
              <a:defRPr sz="2000">
                <a:solidFill>
                  <a:schemeClr val="tx1"/>
                </a:solidFill>
                <a:latin typeface="Arial" charset="0"/>
                <a:ea typeface="MS PGothic" charset="-128"/>
              </a:defRPr>
            </a:lvl9pPr>
          </a:lstStyle>
          <a:p>
            <a:pPr>
              <a:spcBef>
                <a:spcPct val="0"/>
              </a:spcBef>
              <a:buFontTx/>
              <a:buNone/>
            </a:pPr>
            <a:r>
              <a:rPr lang="en-US" altLang="en-US" sz="1000">
                <a:solidFill>
                  <a:schemeClr val="bg2"/>
                </a:solidFill>
                <a:latin typeface="Calibri" charset="0"/>
                <a:ea typeface="Calibri" charset="0"/>
                <a:cs typeface="Times New Roman" charset="0"/>
              </a:rPr>
              <a:t>Dementia. (2019). Retrieved from </a:t>
            </a:r>
            <a:r>
              <a:rPr lang="en-US" altLang="en-US" sz="1000" u="sng">
                <a:solidFill>
                  <a:schemeClr val="bg2"/>
                </a:solidFill>
                <a:latin typeface="Calibri" charset="0"/>
                <a:ea typeface="Calibri" charset="0"/>
                <a:cs typeface="Times New Roman" charset="0"/>
                <a:hlinkClick r:id="rId6"/>
              </a:rPr>
              <a:t>https://medlineplus.gov/dementia.html</a:t>
            </a:r>
            <a:r>
              <a:rPr lang="en-US" altLang="en-US" sz="1000">
                <a:solidFill>
                  <a:schemeClr val="bg2"/>
                </a:solidFill>
                <a:latin typeface="Calibri" charset="0"/>
                <a:ea typeface="Calibri" charset="0"/>
                <a:cs typeface="Times New Roman" charset="0"/>
              </a:rPr>
              <a:t> </a:t>
            </a:r>
          </a:p>
          <a:p>
            <a:pPr>
              <a:spcBef>
                <a:spcPct val="0"/>
              </a:spcBef>
              <a:buFontTx/>
              <a:buNone/>
            </a:pPr>
            <a:r>
              <a:rPr lang="en-US" altLang="en-US" sz="1000">
                <a:solidFill>
                  <a:schemeClr val="bg2"/>
                </a:solidFill>
                <a:latin typeface="Calibri" charset="0"/>
                <a:ea typeface="Calibri" charset="0"/>
                <a:cs typeface="Times New Roman" charset="0"/>
              </a:rPr>
              <a:t>What is Dementia? (n.d.). Retrieved from https://www.alz.org/alzheimers-dementia/what-is-dementia</a:t>
            </a:r>
          </a:p>
        </p:txBody>
      </p:sp>
      <p:pic>
        <p:nvPicPr>
          <p:cNvPr id="2" name="ques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26338" y="5562600"/>
            <a:ext cx="812800" cy="812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3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4" charset="0"/>
            <a:ea typeface="ＭＳ Ｐゴシック" pitchFamily="64" charset="-128"/>
            <a:cs typeface="ＭＳ Ｐゴシック" pitchFamily="6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mentia 101 Causes-2 Voiceover" id="{F823F0EC-4AB1-7040-9556-AF04F62571DE}" vid="{3DDA202B-E6B2-1C4E-BE02-1D82B7BE13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Dementia 101 Causes-Voiceover</Template>
  <TotalTime>0</TotalTime>
  <Words>196</Words>
  <Application>Microsoft Office PowerPoint</Application>
  <PresentationFormat>On-screen Show (4:3)</PresentationFormat>
  <Paragraphs>20</Paragraphs>
  <Slides>4</Slides>
  <Notes>0</Notes>
  <HiddenSlides>0</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MS PGothic</vt:lpstr>
      <vt:lpstr>MS PGothic</vt:lpstr>
      <vt:lpstr>Arial</vt:lpstr>
      <vt:lpstr>Calibri</vt:lpstr>
      <vt:lpstr>Symbol</vt:lpstr>
      <vt:lpstr>Times New Roman</vt:lpstr>
      <vt:lpstr>Blank Presentation</vt:lpstr>
      <vt:lpstr>PowerPoint Presentation</vt:lpstr>
      <vt:lpstr>PowerPoint Presentation</vt:lpstr>
      <vt:lpstr>PowerPoint Presentation</vt:lpstr>
      <vt:lpstr>PowerPoint Presentation</vt:lpstr>
    </vt:vector>
  </TitlesOfParts>
  <Company>SUNY UPSTATE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Sonny L. Fantacone</dc:creator>
  <cp:lastModifiedBy>Sonny L. Fantacone</cp:lastModifiedBy>
  <cp:revision>1</cp:revision>
  <dcterms:created xsi:type="dcterms:W3CDTF">2022-04-04T18:53:54Z</dcterms:created>
  <dcterms:modified xsi:type="dcterms:W3CDTF">2022-04-04T18:54:14Z</dcterms:modified>
</cp:coreProperties>
</file>