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6" r:id="rId4"/>
    <p:sldId id="267" r:id="rId5"/>
    <p:sldId id="268" r:id="rId6"/>
    <p:sldId id="263" r:id="rId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Barros Un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7"/>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D723C7-4E1D-524D-BF1C-C4706C9E51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BE81B9-CC2A-5E4B-B2F4-8823693AC1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D61261-9C30-D246-87AC-30185F8F8601}"/>
              </a:ext>
            </a:extLst>
          </p:cNvPr>
          <p:cNvSpPr>
            <a:spLocks noGrp="1" noChangeArrowheads="1"/>
          </p:cNvSpPr>
          <p:nvPr>
            <p:ph type="sldNum" sz="quarter" idx="12"/>
          </p:nvPr>
        </p:nvSpPr>
        <p:spPr>
          <a:ln/>
        </p:spPr>
        <p:txBody>
          <a:bodyPr/>
          <a:lstStyle>
            <a:lvl1pPr>
              <a:defRPr/>
            </a:lvl1pPr>
          </a:lstStyle>
          <a:p>
            <a:pPr>
              <a:defRPr/>
            </a:pPr>
            <a:fld id="{1CEE3AE8-935B-D04F-9C25-043B9D70E5F4}" type="slidenum">
              <a:rPr lang="en-US" altLang="en-US"/>
              <a:pPr>
                <a:defRPr/>
              </a:pPr>
              <a:t>‹#›</a:t>
            </a:fld>
            <a:endParaRPr lang="en-US" altLang="en-US"/>
          </a:p>
        </p:txBody>
      </p:sp>
    </p:spTree>
    <p:extLst>
      <p:ext uri="{BB962C8B-B14F-4D97-AF65-F5344CB8AC3E}">
        <p14:creationId xmlns:p14="http://schemas.microsoft.com/office/powerpoint/2010/main" val="137764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B82680-2483-6640-A348-2DE18291EA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B06A32-3D0D-3F41-942D-B3EA62A0D4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D7EC05-7B95-D74D-A20A-2136659AB434}"/>
              </a:ext>
            </a:extLst>
          </p:cNvPr>
          <p:cNvSpPr>
            <a:spLocks noGrp="1" noChangeArrowheads="1"/>
          </p:cNvSpPr>
          <p:nvPr>
            <p:ph type="sldNum" sz="quarter" idx="12"/>
          </p:nvPr>
        </p:nvSpPr>
        <p:spPr>
          <a:ln/>
        </p:spPr>
        <p:txBody>
          <a:bodyPr/>
          <a:lstStyle>
            <a:lvl1pPr>
              <a:defRPr/>
            </a:lvl1pPr>
          </a:lstStyle>
          <a:p>
            <a:pPr>
              <a:defRPr/>
            </a:pPr>
            <a:fld id="{EFB564FA-B1D9-194A-A0E7-E3BBA67D7B4F}" type="slidenum">
              <a:rPr lang="en-US" altLang="en-US"/>
              <a:pPr>
                <a:defRPr/>
              </a:pPr>
              <a:t>‹#›</a:t>
            </a:fld>
            <a:endParaRPr lang="en-US" altLang="en-US"/>
          </a:p>
        </p:txBody>
      </p:sp>
    </p:spTree>
    <p:extLst>
      <p:ext uri="{BB962C8B-B14F-4D97-AF65-F5344CB8AC3E}">
        <p14:creationId xmlns:p14="http://schemas.microsoft.com/office/powerpoint/2010/main" val="238004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A8AFC3-0D3D-544D-99CF-70EF5013E6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98E7B0-2247-7847-82C3-6EE20DDF6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FBEF0E-ABB3-6A42-8766-F54F12B19363}"/>
              </a:ext>
            </a:extLst>
          </p:cNvPr>
          <p:cNvSpPr>
            <a:spLocks noGrp="1" noChangeArrowheads="1"/>
          </p:cNvSpPr>
          <p:nvPr>
            <p:ph type="sldNum" sz="quarter" idx="12"/>
          </p:nvPr>
        </p:nvSpPr>
        <p:spPr>
          <a:ln/>
        </p:spPr>
        <p:txBody>
          <a:bodyPr/>
          <a:lstStyle>
            <a:lvl1pPr>
              <a:defRPr/>
            </a:lvl1pPr>
          </a:lstStyle>
          <a:p>
            <a:pPr>
              <a:defRPr/>
            </a:pPr>
            <a:fld id="{1400C26E-6D59-6842-B48C-40564481884E}" type="slidenum">
              <a:rPr lang="en-US" altLang="en-US"/>
              <a:pPr>
                <a:defRPr/>
              </a:pPr>
              <a:t>‹#›</a:t>
            </a:fld>
            <a:endParaRPr lang="en-US" altLang="en-US"/>
          </a:p>
        </p:txBody>
      </p:sp>
    </p:spTree>
    <p:extLst>
      <p:ext uri="{BB962C8B-B14F-4D97-AF65-F5344CB8AC3E}">
        <p14:creationId xmlns:p14="http://schemas.microsoft.com/office/powerpoint/2010/main" val="264078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E55A1E-2AF5-0347-B9A9-D8255FA8C8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712325-2C31-CF42-A9E4-B4CA86AF4D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1A7B28-0AC2-EA45-A0A1-17C1752B7B5E}"/>
              </a:ext>
            </a:extLst>
          </p:cNvPr>
          <p:cNvSpPr>
            <a:spLocks noGrp="1" noChangeArrowheads="1"/>
          </p:cNvSpPr>
          <p:nvPr>
            <p:ph type="sldNum" sz="quarter" idx="12"/>
          </p:nvPr>
        </p:nvSpPr>
        <p:spPr>
          <a:ln/>
        </p:spPr>
        <p:txBody>
          <a:bodyPr/>
          <a:lstStyle>
            <a:lvl1pPr>
              <a:defRPr/>
            </a:lvl1pPr>
          </a:lstStyle>
          <a:p>
            <a:pPr>
              <a:defRPr/>
            </a:pPr>
            <a:fld id="{BE740DF0-9D1F-8442-A3D6-CADE23009829}" type="slidenum">
              <a:rPr lang="en-US" altLang="en-US"/>
              <a:pPr>
                <a:defRPr/>
              </a:pPr>
              <a:t>‹#›</a:t>
            </a:fld>
            <a:endParaRPr lang="en-US" altLang="en-US"/>
          </a:p>
        </p:txBody>
      </p:sp>
    </p:spTree>
    <p:extLst>
      <p:ext uri="{BB962C8B-B14F-4D97-AF65-F5344CB8AC3E}">
        <p14:creationId xmlns:p14="http://schemas.microsoft.com/office/powerpoint/2010/main" val="36848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4BD0DBB-F3FD-C740-AB35-EEDFE9A5CC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36322D-274A-944C-A2C2-16B0A03E5D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4E96F8-9A30-D341-9231-4AE54E1F77EE}"/>
              </a:ext>
            </a:extLst>
          </p:cNvPr>
          <p:cNvSpPr>
            <a:spLocks noGrp="1" noChangeArrowheads="1"/>
          </p:cNvSpPr>
          <p:nvPr>
            <p:ph type="sldNum" sz="quarter" idx="12"/>
          </p:nvPr>
        </p:nvSpPr>
        <p:spPr>
          <a:ln/>
        </p:spPr>
        <p:txBody>
          <a:bodyPr/>
          <a:lstStyle>
            <a:lvl1pPr>
              <a:defRPr/>
            </a:lvl1pPr>
          </a:lstStyle>
          <a:p>
            <a:pPr>
              <a:defRPr/>
            </a:pPr>
            <a:fld id="{4E722041-2D8F-9C42-B04C-83C0A0666355}" type="slidenum">
              <a:rPr lang="en-US" altLang="en-US"/>
              <a:pPr>
                <a:defRPr/>
              </a:pPr>
              <a:t>‹#›</a:t>
            </a:fld>
            <a:endParaRPr lang="en-US" altLang="en-US"/>
          </a:p>
        </p:txBody>
      </p:sp>
    </p:spTree>
    <p:extLst>
      <p:ext uri="{BB962C8B-B14F-4D97-AF65-F5344CB8AC3E}">
        <p14:creationId xmlns:p14="http://schemas.microsoft.com/office/powerpoint/2010/main" val="338204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04C44A6-15EB-4444-AAF4-E084C13B5F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9FA271-F71B-5C44-86F4-5675C0CC58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28A55F-EBB7-C547-AD60-1F40D3269C3D}"/>
              </a:ext>
            </a:extLst>
          </p:cNvPr>
          <p:cNvSpPr>
            <a:spLocks noGrp="1" noChangeArrowheads="1"/>
          </p:cNvSpPr>
          <p:nvPr>
            <p:ph type="sldNum" sz="quarter" idx="12"/>
          </p:nvPr>
        </p:nvSpPr>
        <p:spPr>
          <a:ln/>
        </p:spPr>
        <p:txBody>
          <a:bodyPr/>
          <a:lstStyle>
            <a:lvl1pPr>
              <a:defRPr/>
            </a:lvl1pPr>
          </a:lstStyle>
          <a:p>
            <a:pPr>
              <a:defRPr/>
            </a:pPr>
            <a:fld id="{7653104B-E098-6F4A-991C-BACA56BDBB93}" type="slidenum">
              <a:rPr lang="en-US" altLang="en-US"/>
              <a:pPr>
                <a:defRPr/>
              </a:pPr>
              <a:t>‹#›</a:t>
            </a:fld>
            <a:endParaRPr lang="en-US" altLang="en-US"/>
          </a:p>
        </p:txBody>
      </p:sp>
    </p:spTree>
    <p:extLst>
      <p:ext uri="{BB962C8B-B14F-4D97-AF65-F5344CB8AC3E}">
        <p14:creationId xmlns:p14="http://schemas.microsoft.com/office/powerpoint/2010/main" val="234802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557C80-58F6-8843-9A7E-365A98A390E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250056A-6B22-A94B-96EB-9919C20B8A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DE9D26C-387B-F941-B71C-02BB9C6C7E11}"/>
              </a:ext>
            </a:extLst>
          </p:cNvPr>
          <p:cNvSpPr>
            <a:spLocks noGrp="1" noChangeArrowheads="1"/>
          </p:cNvSpPr>
          <p:nvPr>
            <p:ph type="sldNum" sz="quarter" idx="12"/>
          </p:nvPr>
        </p:nvSpPr>
        <p:spPr>
          <a:ln/>
        </p:spPr>
        <p:txBody>
          <a:bodyPr/>
          <a:lstStyle>
            <a:lvl1pPr>
              <a:defRPr/>
            </a:lvl1pPr>
          </a:lstStyle>
          <a:p>
            <a:pPr>
              <a:defRPr/>
            </a:pPr>
            <a:fld id="{E45A2029-ABFF-9548-90C7-9E729EB84382}" type="slidenum">
              <a:rPr lang="en-US" altLang="en-US"/>
              <a:pPr>
                <a:defRPr/>
              </a:pPr>
              <a:t>‹#›</a:t>
            </a:fld>
            <a:endParaRPr lang="en-US" altLang="en-US"/>
          </a:p>
        </p:txBody>
      </p:sp>
    </p:spTree>
    <p:extLst>
      <p:ext uri="{BB962C8B-B14F-4D97-AF65-F5344CB8AC3E}">
        <p14:creationId xmlns:p14="http://schemas.microsoft.com/office/powerpoint/2010/main" val="98348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0361A09-A211-6D40-A801-4B855A4159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3C4FC9C-3F9C-7644-8615-1434EE3BAB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383610-50CD-6642-82EB-3BC94AF9D701}"/>
              </a:ext>
            </a:extLst>
          </p:cNvPr>
          <p:cNvSpPr>
            <a:spLocks noGrp="1" noChangeArrowheads="1"/>
          </p:cNvSpPr>
          <p:nvPr>
            <p:ph type="sldNum" sz="quarter" idx="12"/>
          </p:nvPr>
        </p:nvSpPr>
        <p:spPr>
          <a:ln/>
        </p:spPr>
        <p:txBody>
          <a:bodyPr/>
          <a:lstStyle>
            <a:lvl1pPr>
              <a:defRPr/>
            </a:lvl1pPr>
          </a:lstStyle>
          <a:p>
            <a:pPr>
              <a:defRPr/>
            </a:pPr>
            <a:fld id="{CF038257-1438-F243-AB47-09A23413A279}" type="slidenum">
              <a:rPr lang="en-US" altLang="en-US"/>
              <a:pPr>
                <a:defRPr/>
              </a:pPr>
              <a:t>‹#›</a:t>
            </a:fld>
            <a:endParaRPr lang="en-US" altLang="en-US"/>
          </a:p>
        </p:txBody>
      </p:sp>
    </p:spTree>
    <p:extLst>
      <p:ext uri="{BB962C8B-B14F-4D97-AF65-F5344CB8AC3E}">
        <p14:creationId xmlns:p14="http://schemas.microsoft.com/office/powerpoint/2010/main" val="121467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4F0F1A-28B2-594D-AAC6-199856D410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306277-B996-B54E-987B-139F3FE1EA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706ED35-E310-C143-AF58-91144C654CDE}"/>
              </a:ext>
            </a:extLst>
          </p:cNvPr>
          <p:cNvSpPr>
            <a:spLocks noGrp="1" noChangeArrowheads="1"/>
          </p:cNvSpPr>
          <p:nvPr>
            <p:ph type="sldNum" sz="quarter" idx="12"/>
          </p:nvPr>
        </p:nvSpPr>
        <p:spPr>
          <a:ln/>
        </p:spPr>
        <p:txBody>
          <a:bodyPr/>
          <a:lstStyle>
            <a:lvl1pPr>
              <a:defRPr/>
            </a:lvl1pPr>
          </a:lstStyle>
          <a:p>
            <a:pPr>
              <a:defRPr/>
            </a:pPr>
            <a:fld id="{A38CC044-6C14-5C4C-BB8A-37627EF09C96}" type="slidenum">
              <a:rPr lang="en-US" altLang="en-US"/>
              <a:pPr>
                <a:defRPr/>
              </a:pPr>
              <a:t>‹#›</a:t>
            </a:fld>
            <a:endParaRPr lang="en-US" altLang="en-US"/>
          </a:p>
        </p:txBody>
      </p:sp>
    </p:spTree>
    <p:extLst>
      <p:ext uri="{BB962C8B-B14F-4D97-AF65-F5344CB8AC3E}">
        <p14:creationId xmlns:p14="http://schemas.microsoft.com/office/powerpoint/2010/main" val="27743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8F09C5-806F-D64C-9093-936A0505B5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762205-A040-E34F-929D-358B49EB4C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1A2201-EBB4-4E49-BDE8-16973D79F05E}"/>
              </a:ext>
            </a:extLst>
          </p:cNvPr>
          <p:cNvSpPr>
            <a:spLocks noGrp="1" noChangeArrowheads="1"/>
          </p:cNvSpPr>
          <p:nvPr>
            <p:ph type="sldNum" sz="quarter" idx="12"/>
          </p:nvPr>
        </p:nvSpPr>
        <p:spPr>
          <a:ln/>
        </p:spPr>
        <p:txBody>
          <a:bodyPr/>
          <a:lstStyle>
            <a:lvl1pPr>
              <a:defRPr/>
            </a:lvl1pPr>
          </a:lstStyle>
          <a:p>
            <a:pPr>
              <a:defRPr/>
            </a:pPr>
            <a:fld id="{EE93CD4C-E807-1D47-8706-89703DB8D9B5}" type="slidenum">
              <a:rPr lang="en-US" altLang="en-US"/>
              <a:pPr>
                <a:defRPr/>
              </a:pPr>
              <a:t>‹#›</a:t>
            </a:fld>
            <a:endParaRPr lang="en-US" altLang="en-US"/>
          </a:p>
        </p:txBody>
      </p:sp>
    </p:spTree>
    <p:extLst>
      <p:ext uri="{BB962C8B-B14F-4D97-AF65-F5344CB8AC3E}">
        <p14:creationId xmlns:p14="http://schemas.microsoft.com/office/powerpoint/2010/main" val="87801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B75358-FF18-8047-B6D5-FD4EB2F2C2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51CA37-7408-C54C-98EF-2E6C3D8A0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7F1021-0670-CF4B-AA30-92DFC2EF1B9C}"/>
              </a:ext>
            </a:extLst>
          </p:cNvPr>
          <p:cNvSpPr>
            <a:spLocks noGrp="1" noChangeArrowheads="1"/>
          </p:cNvSpPr>
          <p:nvPr>
            <p:ph type="sldNum" sz="quarter" idx="12"/>
          </p:nvPr>
        </p:nvSpPr>
        <p:spPr>
          <a:ln/>
        </p:spPr>
        <p:txBody>
          <a:bodyPr/>
          <a:lstStyle>
            <a:lvl1pPr>
              <a:defRPr/>
            </a:lvl1pPr>
          </a:lstStyle>
          <a:p>
            <a:pPr>
              <a:defRPr/>
            </a:pPr>
            <a:fld id="{76524832-6192-DA47-98B9-41CB579BD6CC}" type="slidenum">
              <a:rPr lang="en-US" altLang="en-US"/>
              <a:pPr>
                <a:defRPr/>
              </a:pPr>
              <a:t>‹#›</a:t>
            </a:fld>
            <a:endParaRPr lang="en-US" altLang="en-US"/>
          </a:p>
        </p:txBody>
      </p:sp>
    </p:spTree>
    <p:extLst>
      <p:ext uri="{BB962C8B-B14F-4D97-AF65-F5344CB8AC3E}">
        <p14:creationId xmlns:p14="http://schemas.microsoft.com/office/powerpoint/2010/main" val="41799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9813EE-5741-7F40-A037-469EA13C9EA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0490DCB-7332-924C-8FFE-D83C34AFDF5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24C2D7-7A99-41E7-BC1C-5C5714953B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79E01F0-D742-46CF-8B07-0E01D6D378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84120E-82E7-43B0-A006-796819C1E1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F0808D1-06A4-8B48-82B2-F96BF52CA3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sidebar_umu.jpg">
            <a:extLst>
              <a:ext uri="{FF2B5EF4-FFF2-40B4-BE49-F238E27FC236}">
                <a16:creationId xmlns:a16="http://schemas.microsoft.com/office/drawing/2014/main" id="{FA2604C5-B41C-904A-A399-53FF15CEC9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E5742886-598B-7D42-BCBE-1733C77655C1}"/>
              </a:ext>
            </a:extLst>
          </p:cNvPr>
          <p:cNvSpPr txBox="1">
            <a:spLocks noChangeArrowheads="1"/>
          </p:cNvSpPr>
          <p:nvPr/>
        </p:nvSpPr>
        <p:spPr bwMode="auto">
          <a:xfrm>
            <a:off x="2057400" y="2705100"/>
            <a:ext cx="6477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dirty="0"/>
              <a:t>CREUTZFELDT-JAKOB </a:t>
            </a:r>
          </a:p>
          <a:p>
            <a:pPr algn="ctr">
              <a:spcBef>
                <a:spcPct val="0"/>
              </a:spcBef>
              <a:buFontTx/>
              <a:buNone/>
            </a:pPr>
            <a:r>
              <a:rPr lang="en-US" altLang="en-US" sz="4400" dirty="0"/>
              <a:t>DISEASE</a:t>
            </a:r>
            <a:endParaRPr lang="en-US" altLang="en-US" dirty="0"/>
          </a:p>
        </p:txBody>
      </p:sp>
      <p:pic>
        <p:nvPicPr>
          <p:cNvPr id="2" name="Online Media 1" descr="Recorded Sound">
            <a:hlinkClick r:id="" action="ppaction://media"/>
            <a:extLst>
              <a:ext uri="{FF2B5EF4-FFF2-40B4-BE49-F238E27FC236}">
                <a16:creationId xmlns:a16="http://schemas.microsoft.com/office/drawing/2014/main" id="{3C24D30B-162B-5646-8CA9-CBC9FA6FEC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43800" y="556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idebar_midblue.jpg">
            <a:extLst>
              <a:ext uri="{FF2B5EF4-FFF2-40B4-BE49-F238E27FC236}">
                <a16:creationId xmlns:a16="http://schemas.microsoft.com/office/drawing/2014/main" id="{F0A6B7D2-0350-E14D-ABFE-AC6AA6ED34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footer_umu.jpg">
            <a:extLst>
              <a:ext uri="{FF2B5EF4-FFF2-40B4-BE49-F238E27FC236}">
                <a16:creationId xmlns:a16="http://schemas.microsoft.com/office/drawing/2014/main" id="{F416566D-9582-5843-8C3F-C52A8C9FD8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a:extLst>
              <a:ext uri="{FF2B5EF4-FFF2-40B4-BE49-F238E27FC236}">
                <a16:creationId xmlns:a16="http://schemas.microsoft.com/office/drawing/2014/main" id="{DE836BD7-3DBE-C74A-91FC-FCBC4C2EBD68}"/>
              </a:ext>
            </a:extLst>
          </p:cNvPr>
          <p:cNvSpPr>
            <a:spLocks noChangeArrowheads="1"/>
          </p:cNvSpPr>
          <p:nvPr/>
        </p:nvSpPr>
        <p:spPr bwMode="auto">
          <a:xfrm>
            <a:off x="990600" y="914400"/>
            <a:ext cx="78581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What is Creutzfeldt-Jakob Disease?</a:t>
            </a:r>
          </a:p>
          <a:p>
            <a:pPr>
              <a:lnSpc>
                <a:spcPct val="107000"/>
              </a:lnSpc>
              <a:spcBef>
                <a:spcPct val="0"/>
              </a:spcBef>
              <a:spcAft>
                <a:spcPts val="800"/>
              </a:spcAft>
              <a:buFontTx/>
              <a:buNone/>
            </a:pPr>
            <a:r>
              <a:rPr lang="en-US" altLang="en-US" sz="2000"/>
              <a:t>Creutzfeldt-Jakob disease (CJD) is a very rare brain disease that typically affects people starting around age 60. Symptoms of this disease progress quickly. CJD can cause dementia. By definition, dementia is a serious brain disease that affects memory, ability to make decisions, daily functioning, as well as mood and behavior.  </a:t>
            </a:r>
          </a:p>
        </p:txBody>
      </p:sp>
      <p:pic>
        <p:nvPicPr>
          <p:cNvPr id="2" name="Online Media 1" descr="Recorded Sound">
            <a:hlinkClick r:id="" action="ppaction://media"/>
            <a:extLst>
              <a:ext uri="{FF2B5EF4-FFF2-40B4-BE49-F238E27FC236}">
                <a16:creationId xmlns:a16="http://schemas.microsoft.com/office/drawing/2014/main" id="{F7CE39D9-53BB-824B-8C3B-F08FCE29F5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2400" y="517366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idebar_midblue.jpg">
            <a:extLst>
              <a:ext uri="{FF2B5EF4-FFF2-40B4-BE49-F238E27FC236}">
                <a16:creationId xmlns:a16="http://schemas.microsoft.com/office/drawing/2014/main" id="{35022CF5-429A-8D40-AB5D-167A9987DC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umu.jpg">
            <a:extLst>
              <a:ext uri="{FF2B5EF4-FFF2-40B4-BE49-F238E27FC236}">
                <a16:creationId xmlns:a16="http://schemas.microsoft.com/office/drawing/2014/main" id="{F4DFF18A-AB80-5F47-B2B7-84BFA9CCFA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36890DC-9F84-4155-98F3-6709A1F3C635}"/>
              </a:ext>
            </a:extLst>
          </p:cNvPr>
          <p:cNvSpPr/>
          <p:nvPr/>
        </p:nvSpPr>
        <p:spPr>
          <a:xfrm>
            <a:off x="990600" y="914400"/>
            <a:ext cx="7858125" cy="2714625"/>
          </a:xfrm>
          <a:prstGeom prst="rect">
            <a:avLst/>
          </a:prstGeom>
        </p:spPr>
        <p:txBody>
          <a:bodyPr>
            <a:spAutoFit/>
          </a:bodyPr>
          <a:lstStyle/>
          <a:p>
            <a:pPr>
              <a:lnSpc>
                <a:spcPct val="107000"/>
              </a:lnSpc>
              <a:spcAft>
                <a:spcPts val="600"/>
              </a:spcAft>
              <a:defRPr/>
            </a:pPr>
            <a:r>
              <a:rPr lang="en-US" sz="2000" b="1" dirty="0"/>
              <a:t>The different types of Creutzfeldt-Jakob disease are... </a:t>
            </a:r>
          </a:p>
          <a:p>
            <a:pPr marL="342900" indent="-342900">
              <a:spcAft>
                <a:spcPts val="0"/>
              </a:spcAft>
              <a:buFont typeface="Arial" panose="020B0604020202020204" pitchFamily="34" charset="0"/>
              <a:buChar char="•"/>
              <a:defRPr/>
            </a:pPr>
            <a:r>
              <a:rPr lang="en-US" sz="2000" dirty="0"/>
              <a:t>Sporadic CJD which is the most common and happens without any known reason. </a:t>
            </a:r>
          </a:p>
          <a:p>
            <a:pPr marL="342900" indent="-342900">
              <a:spcAft>
                <a:spcPts val="0"/>
              </a:spcAft>
              <a:buFont typeface="Arial" panose="020B0604020202020204" pitchFamily="34" charset="0"/>
              <a:buChar char="•"/>
              <a:defRPr/>
            </a:pPr>
            <a:r>
              <a:rPr lang="en-US" sz="2000" dirty="0"/>
              <a:t>Hereditary CJD which usually runs in families. It is the second most common form of this disease. </a:t>
            </a:r>
          </a:p>
          <a:p>
            <a:pPr marL="342900" indent="-342900">
              <a:spcAft>
                <a:spcPts val="0"/>
              </a:spcAft>
              <a:buFont typeface="Arial" panose="020B0604020202020204" pitchFamily="34" charset="0"/>
              <a:buChar char="•"/>
              <a:defRPr/>
            </a:pPr>
            <a:r>
              <a:rPr lang="en-US" sz="2000" dirty="0"/>
              <a:t>Acquired CJD which is the result of being exposed to infected tissue. It is the least common. </a:t>
            </a:r>
          </a:p>
          <a:p>
            <a:pPr>
              <a:defRPr/>
            </a:pPr>
            <a:endParaRPr lang="en-US" dirty="0"/>
          </a:p>
        </p:txBody>
      </p:sp>
      <p:pic>
        <p:nvPicPr>
          <p:cNvPr id="2" name="Online Media 1" descr="Recorded Sound">
            <a:hlinkClick r:id="" action="ppaction://media"/>
            <a:extLst>
              <a:ext uri="{FF2B5EF4-FFF2-40B4-BE49-F238E27FC236}">
                <a16:creationId xmlns:a16="http://schemas.microsoft.com/office/drawing/2014/main" id="{BCFB1944-4DEB-B343-9553-EDBC027703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idebar_midblue.jpg">
            <a:extLst>
              <a:ext uri="{FF2B5EF4-FFF2-40B4-BE49-F238E27FC236}">
                <a16:creationId xmlns:a16="http://schemas.microsoft.com/office/drawing/2014/main" id="{102DB368-95C9-0C4E-A996-DA435B3BFA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footer_umu.jpg">
            <a:extLst>
              <a:ext uri="{FF2B5EF4-FFF2-40B4-BE49-F238E27FC236}">
                <a16:creationId xmlns:a16="http://schemas.microsoft.com/office/drawing/2014/main" id="{83E4A2E2-CB21-CB49-A005-E0D0572046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F448D590-130C-4D41-9945-0E00CDCAD60D}"/>
              </a:ext>
            </a:extLst>
          </p:cNvPr>
          <p:cNvSpPr>
            <a:spLocks noChangeArrowheads="1"/>
          </p:cNvSpPr>
          <p:nvPr/>
        </p:nvSpPr>
        <p:spPr bwMode="auto">
          <a:xfrm>
            <a:off x="990600" y="914400"/>
            <a:ext cx="78581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defRPr/>
            </a:pPr>
            <a:r>
              <a:rPr lang="en-US" altLang="en-US" sz="2000" b="1" dirty="0"/>
              <a:t>What are the symptoms? </a:t>
            </a:r>
          </a:p>
          <a:p>
            <a:pPr marL="342900" indent="-342900">
              <a:spcBef>
                <a:spcPct val="0"/>
              </a:spcBef>
              <a:spcAft>
                <a:spcPts val="0"/>
              </a:spcAft>
              <a:defRPr/>
            </a:pPr>
            <a:r>
              <a:rPr lang="en-US" altLang="en-US" sz="2000" dirty="0"/>
              <a:t>Changes in behavior </a:t>
            </a:r>
          </a:p>
          <a:p>
            <a:pPr marL="342900" indent="-342900">
              <a:spcBef>
                <a:spcPct val="0"/>
              </a:spcBef>
              <a:spcAft>
                <a:spcPts val="0"/>
              </a:spcAft>
              <a:defRPr/>
            </a:pPr>
            <a:r>
              <a:rPr lang="en-US" altLang="en-US" sz="2000" dirty="0"/>
              <a:t>Problems with memory</a:t>
            </a:r>
          </a:p>
          <a:p>
            <a:pPr marL="342900" indent="-342900">
              <a:spcBef>
                <a:spcPct val="0"/>
              </a:spcBef>
              <a:spcAft>
                <a:spcPts val="0"/>
              </a:spcAft>
              <a:defRPr/>
            </a:pPr>
            <a:r>
              <a:rPr lang="en-US" altLang="en-US" sz="2000" dirty="0"/>
              <a:t>Changes in personality</a:t>
            </a:r>
          </a:p>
          <a:p>
            <a:pPr marL="342900" indent="-342900">
              <a:spcBef>
                <a:spcPct val="0"/>
              </a:spcBef>
              <a:spcAft>
                <a:spcPts val="0"/>
              </a:spcAft>
              <a:defRPr/>
            </a:pPr>
            <a:r>
              <a:rPr lang="en-US" altLang="en-US" sz="2000" dirty="0"/>
              <a:t>Vision problems</a:t>
            </a:r>
          </a:p>
          <a:p>
            <a:pPr marL="342900" indent="-342900">
              <a:spcBef>
                <a:spcPct val="0"/>
              </a:spcBef>
              <a:spcAft>
                <a:spcPts val="0"/>
              </a:spcAft>
              <a:defRPr/>
            </a:pPr>
            <a:r>
              <a:rPr lang="en-US" altLang="en-US" sz="2000" dirty="0"/>
              <a:t>Muscle coordination problems</a:t>
            </a:r>
          </a:p>
          <a:p>
            <a:pPr>
              <a:spcBef>
                <a:spcPct val="0"/>
              </a:spcBef>
              <a:buFontTx/>
              <a:buNone/>
              <a:defRPr/>
            </a:pPr>
            <a:r>
              <a:rPr lang="en-US" altLang="en-US" sz="2400" dirty="0"/>
              <a:t> </a:t>
            </a:r>
          </a:p>
        </p:txBody>
      </p:sp>
      <p:pic>
        <p:nvPicPr>
          <p:cNvPr id="2" name="Online Media 1" descr="Recorded Sound">
            <a:hlinkClick r:id="" action="ppaction://media"/>
            <a:extLst>
              <a:ext uri="{FF2B5EF4-FFF2-40B4-BE49-F238E27FC236}">
                <a16:creationId xmlns:a16="http://schemas.microsoft.com/office/drawing/2014/main" id="{4F07D2D0-7656-0A4C-89FF-3C894785A9B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508793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2D8345A8-E47A-E147-9C59-E0B0426D81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5C7FF25E-551D-EE4F-ACC2-8BF45411BF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4AFD7915-E4C1-014D-BD41-0D4DE891C1AC}"/>
              </a:ext>
            </a:extLst>
          </p:cNvPr>
          <p:cNvSpPr>
            <a:spLocks noChangeArrowheads="1"/>
          </p:cNvSpPr>
          <p:nvPr/>
        </p:nvSpPr>
        <p:spPr bwMode="auto">
          <a:xfrm>
            <a:off x="990600" y="914400"/>
            <a:ext cx="78581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dirty="0"/>
              <a:t>Can it be treated?</a:t>
            </a:r>
          </a:p>
          <a:p>
            <a:pPr>
              <a:lnSpc>
                <a:spcPct val="107000"/>
              </a:lnSpc>
              <a:spcBef>
                <a:spcPct val="0"/>
              </a:spcBef>
              <a:spcAft>
                <a:spcPts val="800"/>
              </a:spcAft>
              <a:buFontTx/>
              <a:buNone/>
            </a:pPr>
            <a:r>
              <a:rPr lang="en-US" altLang="en-US" sz="2000" dirty="0"/>
              <a:t>Currently, there is no cure for CJD. The focus of treatment is on managing the symptoms of the disease and supporting the patient and caregivers as the disease progresses. People with CJD usually have a very rapid decline in brain and physical function. </a:t>
            </a:r>
            <a:endParaRPr lang="en-US" altLang="en-US" sz="2400" dirty="0"/>
          </a:p>
        </p:txBody>
      </p:sp>
      <p:pic>
        <p:nvPicPr>
          <p:cNvPr id="2" name="Online Media 1" descr="Recorded Sound">
            <a:hlinkClick r:id="" action="ppaction://media"/>
            <a:extLst>
              <a:ext uri="{FF2B5EF4-FFF2-40B4-BE49-F238E27FC236}">
                <a16:creationId xmlns:a16="http://schemas.microsoft.com/office/drawing/2014/main" id="{C1D88C5F-FADB-A346-B328-0E7788D653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5087937"/>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debar_midblue.jpg">
            <a:extLst>
              <a:ext uri="{FF2B5EF4-FFF2-40B4-BE49-F238E27FC236}">
                <a16:creationId xmlns:a16="http://schemas.microsoft.com/office/drawing/2014/main" id="{DED9873A-3DE7-2046-832A-869B9656A4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footer_umu.jpg">
            <a:extLst>
              <a:ext uri="{FF2B5EF4-FFF2-40B4-BE49-F238E27FC236}">
                <a16:creationId xmlns:a16="http://schemas.microsoft.com/office/drawing/2014/main" id="{978580C8-6D0D-3A4D-A365-0294C8BC6B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A4F620BD-73DD-2849-B7F9-3B9D48EF0134}"/>
              </a:ext>
            </a:extLst>
          </p:cNvPr>
          <p:cNvSpPr>
            <a:spLocks noChangeArrowheads="1"/>
          </p:cNvSpPr>
          <p:nvPr/>
        </p:nvSpPr>
        <p:spPr bwMode="auto">
          <a:xfrm>
            <a:off x="900113" y="2133600"/>
            <a:ext cx="75342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a:t>Have questions? </a:t>
            </a:r>
          </a:p>
          <a:p>
            <a:pPr>
              <a:lnSpc>
                <a:spcPct val="107000"/>
              </a:lnSpc>
              <a:spcBef>
                <a:spcPct val="0"/>
              </a:spcBef>
              <a:spcAft>
                <a:spcPts val="800"/>
              </a:spcAft>
              <a:buFontTx/>
              <a:buNone/>
            </a:pPr>
            <a:r>
              <a:rPr lang="en-US" altLang="en-US" sz="2000"/>
              <a:t>Ask your doctor or health care provider at your next appointment.</a:t>
            </a:r>
          </a:p>
        </p:txBody>
      </p:sp>
      <p:sp>
        <p:nvSpPr>
          <p:cNvPr id="7173" name="Rectangle 4">
            <a:extLst>
              <a:ext uri="{FF2B5EF4-FFF2-40B4-BE49-F238E27FC236}">
                <a16:creationId xmlns:a16="http://schemas.microsoft.com/office/drawing/2014/main" id="{74F2AA5E-BFB9-A745-9640-66CBEB011EDE}"/>
              </a:ext>
            </a:extLst>
          </p:cNvPr>
          <p:cNvSpPr>
            <a:spLocks noChangeArrowheads="1"/>
          </p:cNvSpPr>
          <p:nvPr/>
        </p:nvSpPr>
        <p:spPr bwMode="auto">
          <a:xfrm>
            <a:off x="900113" y="4038600"/>
            <a:ext cx="7724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000">
                <a:solidFill>
                  <a:schemeClr val="bg2"/>
                </a:solidFill>
                <a:latin typeface="Calibri" panose="020F0502020204030204" pitchFamily="34" charset="0"/>
                <a:cs typeface="Times New Roman" panose="02020603050405020304" pitchFamily="18" charset="0"/>
              </a:rPr>
              <a:t>Created June 2020. Medically reviewed by Sharon Brangman, MD, FACP, AGSF</a:t>
            </a:r>
          </a:p>
          <a:p>
            <a:pPr>
              <a:buFontTx/>
              <a:buNone/>
            </a:pPr>
            <a:r>
              <a:rPr lang="en-US" altLang="en-US" sz="1000">
                <a:solidFill>
                  <a:schemeClr val="bg2"/>
                </a:solidFill>
                <a:latin typeface="Calibri" panose="020F0502020204030204" pitchFamily="34" charset="0"/>
                <a:cs typeface="Times New Roman" panose="02020603050405020304" pitchFamily="18" charset="0"/>
              </a:rPr>
              <a:t>NIH Medline Plus. (2019). Frontotemporal dementia. Retrieved from https://medlineplus.gov/creutzfeldtjakobdisease.html</a:t>
            </a:r>
          </a:p>
          <a:p>
            <a:pPr>
              <a:buFontTx/>
              <a:buNone/>
            </a:pPr>
            <a:r>
              <a:rPr lang="en-US" altLang="en-US" sz="1000">
                <a:solidFill>
                  <a:schemeClr val="bg2"/>
                </a:solidFill>
                <a:latin typeface="Calibri" panose="020F0502020204030204" pitchFamily="34" charset="0"/>
                <a:cs typeface="Times New Roman" panose="02020603050405020304" pitchFamily="18" charset="0"/>
              </a:rPr>
              <a:t>Alzheimer’s Association (2020). Crutzfeldt-Jakob disease.  Retrieved from https://www.alz.org/alzheimers-dementia/what-is-dementia/types-of-dementia/creutzfeldt-jakob-disease</a:t>
            </a:r>
          </a:p>
        </p:txBody>
      </p:sp>
      <p:pic>
        <p:nvPicPr>
          <p:cNvPr id="2" name="Online Media 1" descr="Recorded Sound">
            <a:hlinkClick r:id="" action="ppaction://media"/>
            <a:extLst>
              <a:ext uri="{FF2B5EF4-FFF2-40B4-BE49-F238E27FC236}">
                <a16:creationId xmlns:a16="http://schemas.microsoft.com/office/drawing/2014/main" id="{91CED2A1-9886-A24C-80E6-A5BC8A373A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1588" y="511968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240</TotalTime>
  <Words>275</Words>
  <Application>Microsoft Office PowerPoint</Application>
  <PresentationFormat>On-screen Show (4:3)</PresentationFormat>
  <Paragraphs>22</Paragraphs>
  <Slides>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MS PGothic</vt:lpstr>
      <vt:lpstr>MS PGothic</vt:lpstr>
      <vt:lpstr>Arial</vt:lpstr>
      <vt:lpstr>Calibri</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SUNY UPSTATE</dc:creator>
  <cp:lastModifiedBy>Sonny L. Fantacone</cp:lastModifiedBy>
  <cp:revision>50</cp:revision>
  <cp:lastPrinted>2020-01-31T17:00:17Z</cp:lastPrinted>
  <dcterms:created xsi:type="dcterms:W3CDTF">2011-11-18T19:22:19Z</dcterms:created>
  <dcterms:modified xsi:type="dcterms:W3CDTF">2022-04-04T18:53:28Z</dcterms:modified>
</cp:coreProperties>
</file>