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0" r:id="rId2"/>
    <p:sldId id="262" r:id="rId3"/>
    <p:sldId id="266" r:id="rId4"/>
    <p:sldId id="267" r:id="rId5"/>
    <p:sldId id="270" r:id="rId6"/>
    <p:sldId id="268" r:id="rId7"/>
    <p:sldId id="269" r:id="rId8"/>
    <p:sldId id="263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27"/>
    <p:restoredTop sz="95313"/>
  </p:normalViewPr>
  <p:slideViewPr>
    <p:cSldViewPr>
      <p:cViewPr varScale="1">
        <p:scale>
          <a:sx n="89" d="100"/>
          <a:sy n="89" d="100"/>
        </p:scale>
        <p:origin x="118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D771-A5E7-4B43-836B-200606B60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B46AB-806E-9745-96CA-7CF83178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57742D-65E5-2B4F-A606-A746A8E51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6CBF-BE34-3B4F-9122-F81655910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6EA7B-65FF-AF44-BD46-5EC61D433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9DA68-5021-054F-A80B-B76B01AAA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AB65B-7709-7B4F-AC2F-63968F713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1701-7FFB-8B49-9211-5EE862DE3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2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35DB1-E5B5-0D43-BC8F-4BA85DADE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61510F-A1B7-2240-BDCE-71EA21DA3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1FDAB-CC86-E845-B2ED-8926015A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635B-D582-864E-B026-9F27CFF53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0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8A0A2-07C0-874A-922D-211438881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46742-255E-CF46-8456-1415A6D28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6D611B-D1CF-134D-88D3-46124FA9E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D404A-89C6-D549-B69B-375DB4615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3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4BFEE8-A190-9643-8386-CDA41F3AB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08911-3C3E-B443-9B45-A77FEE6F1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FE30C0-908B-F44A-A1EA-B03E93143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9C6F-98D8-E84F-A588-AE8D5F47B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33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039D2-834A-744B-8ACA-6AAECBCE7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1F438-C8A6-C14D-AABF-7EB59C314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3C42AA-804E-5C42-830B-6DD4DD41A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DE36-076D-8B41-8FAA-6122D097D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C012E7-59F1-2845-807F-B3B7528BF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FE92BA-C025-9541-A5AB-44B7B8766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91CAF5-AE99-804D-8366-3206F9667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F15E-D0C5-0844-B52A-BAADCAAB5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06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323193-BE00-5140-9836-2A01A9CEF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B3AA50-327A-A54C-BBCF-38BFD1605F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16C641-A858-B348-8B0F-FAF11BC53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6B1B-F907-AA42-88FB-3C488700A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95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12F0D3-33D1-2244-9E17-D9C118EBD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47D04E-A56D-AE49-9C14-2640D9124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3DCDE0-D342-9F4A-81DD-5E4722D6D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9269-E44A-E34C-B8FA-7C2731052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5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76468-503E-764F-98EF-3D5AAA0FA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82C7A-E466-054C-B32A-22A49D8B6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16E25-F5EC-D741-8D98-88AE316CA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FE2C-F808-8343-A347-CD749D189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C3746-2DFA-494E-9C45-D30A68283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00A49-FF00-734A-9A81-28CF644E8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D67F4-AF37-8546-8EEA-FBFAF6140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B99E-BF04-3344-B7B2-AD9036654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3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772C83-1B8C-694D-BA97-B7269E84C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DEC8C8-92B6-0A43-B367-EE100688C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472698-09D5-0641-AA0B-577D342751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F5BBF0-0460-4744-B972-4856C1321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86DAF0-8F76-BE4E-8E10-D2A2745B07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78FBE4-5ECE-8D47-BE81-C3345996A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testing/index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cdc.gov/coronavirus/2019-ncov/symptoms-testing/symptoms.html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cdc.gov/coronavirus/2019-ncov/prevent-getting-sick/prevention.html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hyperlink" Target="https://www.who.int/health-topics/coronavirus#tab=tab_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 descr="sidebar_umu.jpg">
            <a:extLst>
              <a:ext uri="{FF2B5EF4-FFF2-40B4-BE49-F238E27FC236}">
                <a16:creationId xmlns:a16="http://schemas.microsoft.com/office/drawing/2014/main" id="{5DF8C2D7-3852-F04A-AF1A-C8796EEFA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1">
            <a:extLst>
              <a:ext uri="{FF2B5EF4-FFF2-40B4-BE49-F238E27FC236}">
                <a16:creationId xmlns:a16="http://schemas.microsoft.com/office/drawing/2014/main" id="{A72D7321-76B6-AA4C-8EF3-3C4F4A60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05100"/>
            <a:ext cx="647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COVID-19 Symptoms and Testing</a:t>
            </a:r>
            <a:endParaRPr lang="en-US" altLang="en-US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1A0E0A-C528-7347-BDBE-7302B8E7F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257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idebar_midblue.jpg">
            <a:extLst>
              <a:ext uri="{FF2B5EF4-FFF2-40B4-BE49-F238E27FC236}">
                <a16:creationId xmlns:a16="http://schemas.microsoft.com/office/drawing/2014/main" id="{0D993F65-9943-0844-9CD7-82E850F51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9" descr="footer_umu.jpg">
            <a:extLst>
              <a:ext uri="{FF2B5EF4-FFF2-40B4-BE49-F238E27FC236}">
                <a16:creationId xmlns:a16="http://schemas.microsoft.com/office/drawing/2014/main" id="{197C7C03-A1AD-EB4D-A370-23173DEEC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AAED4F4C-F379-E745-9E5C-74236B52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29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 b="1" dirty="0"/>
              <a:t>What is a coronavirus?</a:t>
            </a:r>
          </a:p>
          <a:p>
            <a:pPr>
              <a:buFontTx/>
              <a:buNone/>
            </a:pPr>
            <a:r>
              <a:rPr lang="en-US" altLang="en-US" sz="2000" dirty="0"/>
              <a:t>A coronavirus is a virus that can cause respiratory illness. Some coronaviruses can cause the common cold. Recent notable coronavirus infections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Severe Acute Respiratory Syndrome (SARS)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Middle East Respiratory Syndrome (MERS)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Severe Acute Respiratory Syndrome Coronavirus 2 (SARS-CoV-2), which causes the disease known as COVID-19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AEF2DA-2B00-7D4B-BDAD-0D561090F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5029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idebar_midblue.jpg">
            <a:extLst>
              <a:ext uri="{FF2B5EF4-FFF2-40B4-BE49-F238E27FC236}">
                <a16:creationId xmlns:a16="http://schemas.microsoft.com/office/drawing/2014/main" id="{CB10C93A-92C2-E445-A594-EC2A370A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9" descr="footer_umu.jpg">
            <a:extLst>
              <a:ext uri="{FF2B5EF4-FFF2-40B4-BE49-F238E27FC236}">
                <a16:creationId xmlns:a16="http://schemas.microsoft.com/office/drawing/2014/main" id="{1C8F2A7C-5314-4E4F-8CEC-EE68708A1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66898A01-0EA3-404A-A42A-07A200F2A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 b="1"/>
              <a:t>What is COVID-19?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COVID-19 is an infectious disease caused by a coronavirus. This is a new disease. Anyone can get COVID-19.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8771B1-4068-9C4E-9E64-2C247835F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130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idebar_midblue.jpg">
            <a:extLst>
              <a:ext uri="{FF2B5EF4-FFF2-40B4-BE49-F238E27FC236}">
                <a16:creationId xmlns:a16="http://schemas.microsoft.com/office/drawing/2014/main" id="{343D5BBC-D53D-1E40-A261-33172D04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9" descr="footer_umu.jpg">
            <a:extLst>
              <a:ext uri="{FF2B5EF4-FFF2-40B4-BE49-F238E27FC236}">
                <a16:creationId xmlns:a16="http://schemas.microsoft.com/office/drawing/2014/main" id="{2AC03C3F-5775-8443-99F0-B0B1C393C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0ACF126E-E5FC-F048-AC20-0C4C89AB3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sz="2000" b="1" dirty="0"/>
              <a:t>Symptoms can be mild and non-specific or ‘flu-like’, to include:</a:t>
            </a:r>
          </a:p>
          <a:p>
            <a:pPr marL="342900" indent="-342900">
              <a:defRPr/>
            </a:pPr>
            <a:r>
              <a:rPr lang="en-US" sz="2000" dirty="0"/>
              <a:t>Fever </a:t>
            </a:r>
          </a:p>
          <a:p>
            <a:pPr marL="342900" indent="-342900">
              <a:defRPr/>
            </a:pPr>
            <a:r>
              <a:rPr lang="en-US" sz="2000" dirty="0"/>
              <a:t>Chills</a:t>
            </a:r>
          </a:p>
          <a:p>
            <a:pPr marL="342900" indent="-342900">
              <a:defRPr/>
            </a:pPr>
            <a:r>
              <a:rPr lang="en-US" sz="2000" dirty="0"/>
              <a:t>Headache</a:t>
            </a:r>
          </a:p>
          <a:p>
            <a:pPr marL="342900" indent="-342900">
              <a:defRPr/>
            </a:pPr>
            <a:r>
              <a:rPr lang="en-US" sz="2000" dirty="0"/>
              <a:t>Dry cough</a:t>
            </a:r>
          </a:p>
          <a:p>
            <a:pPr marL="342900" indent="-342900">
              <a:defRPr/>
            </a:pPr>
            <a:r>
              <a:rPr lang="en-US" sz="2000" dirty="0"/>
              <a:t>Runny nose</a:t>
            </a:r>
          </a:p>
          <a:p>
            <a:pPr marL="342900" indent="-342900">
              <a:defRPr/>
            </a:pPr>
            <a:r>
              <a:rPr lang="en-US" sz="2000" dirty="0"/>
              <a:t>Fatigue</a:t>
            </a:r>
          </a:p>
          <a:p>
            <a:pPr marL="342900" indent="-342900">
              <a:defRPr/>
            </a:pPr>
            <a:r>
              <a:rPr lang="en-US" sz="2000" dirty="0"/>
              <a:t>Loss of appetite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 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1B7A5B-48B0-3547-90A8-098FCF826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51165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idebar_midblue.jpg">
            <a:extLst>
              <a:ext uri="{FF2B5EF4-FFF2-40B4-BE49-F238E27FC236}">
                <a16:creationId xmlns:a16="http://schemas.microsoft.com/office/drawing/2014/main" id="{343D5BBC-D53D-1E40-A261-33172D04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9" descr="footer_umu.jpg">
            <a:extLst>
              <a:ext uri="{FF2B5EF4-FFF2-40B4-BE49-F238E27FC236}">
                <a16:creationId xmlns:a16="http://schemas.microsoft.com/office/drawing/2014/main" id="{2AC03C3F-5775-8443-99F0-B0B1C393C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0ACF126E-E5FC-F048-AC20-0C4C89AB3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sz="2000" b="1" dirty="0"/>
              <a:t>Some warning signs of severe infection may include:</a:t>
            </a:r>
          </a:p>
          <a:p>
            <a:pPr marL="342900" indent="-342900">
              <a:defRPr/>
            </a:pPr>
            <a:r>
              <a:rPr lang="en-US" sz="2000" dirty="0"/>
              <a:t>Shortness of breath or a hard time breathing</a:t>
            </a:r>
          </a:p>
          <a:p>
            <a:pPr marL="342900" indent="-342900">
              <a:defRPr/>
            </a:pPr>
            <a:r>
              <a:rPr lang="en-US" sz="2000" dirty="0"/>
              <a:t>Chills</a:t>
            </a:r>
          </a:p>
          <a:p>
            <a:pPr marL="342900" indent="-342900">
              <a:defRPr/>
            </a:pPr>
            <a:r>
              <a:rPr lang="en-US" sz="2000" dirty="0"/>
              <a:t>Persistent chest pain</a:t>
            </a:r>
          </a:p>
          <a:p>
            <a:pPr marL="342900" indent="-342900">
              <a:defRPr/>
            </a:pPr>
            <a:r>
              <a:rPr lang="en-US" sz="2000" dirty="0"/>
              <a:t>Severe cough</a:t>
            </a:r>
          </a:p>
          <a:p>
            <a:pPr marL="342900" indent="-342900">
              <a:defRPr/>
            </a:pPr>
            <a:r>
              <a:rPr lang="en-US" sz="2000" dirty="0"/>
              <a:t>Confusion or excessive sleepiness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 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3CD041-9CCE-0B4F-B3A0-A78F04102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5925" y="51450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sidebar_midblue.jpg">
            <a:extLst>
              <a:ext uri="{FF2B5EF4-FFF2-40B4-BE49-F238E27FC236}">
                <a16:creationId xmlns:a16="http://schemas.microsoft.com/office/drawing/2014/main" id="{5FC81F8F-FA59-3841-9A07-8C7AA1B01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9" descr="footer_umu.jpg">
            <a:extLst>
              <a:ext uri="{FF2B5EF4-FFF2-40B4-BE49-F238E27FC236}">
                <a16:creationId xmlns:a16="http://schemas.microsoft.com/office/drawing/2014/main" id="{FA4CAFDC-07CB-734F-A14D-0E0565507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A891E7DB-C69C-1442-8100-5FB8D5BD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3475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sz="2000" b="1" dirty="0"/>
              <a:t>Other symptoms may include:</a:t>
            </a: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New loss of taste or smell</a:t>
            </a:r>
          </a:p>
          <a:p>
            <a:pPr marL="342900" indent="-342900">
              <a:defRPr/>
            </a:pPr>
            <a:r>
              <a:rPr lang="en-US" sz="2000" dirty="0"/>
              <a:t>Chills</a:t>
            </a:r>
          </a:p>
          <a:p>
            <a:pPr marL="342900" indent="-342900">
              <a:defRPr/>
            </a:pPr>
            <a:r>
              <a:rPr lang="en-US" sz="2000" dirty="0"/>
              <a:t>Diarrhea</a:t>
            </a:r>
          </a:p>
          <a:p>
            <a:pPr>
              <a:defRPr/>
            </a:pPr>
            <a:endParaRPr lang="en-US" sz="2000" dirty="0"/>
          </a:p>
          <a:p>
            <a:pPr>
              <a:buFontTx/>
              <a:buNone/>
              <a:defRPr/>
            </a:pPr>
            <a:r>
              <a:rPr lang="en-US" sz="2000" dirty="0"/>
              <a:t>Many people who have COVID-19 may experience mild or no symptoms. People with certain existing medical conditions and older adults may have a more severe experience if they get COVID-19 and may need to be hospitalized.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en-US" altLang="en-US" sz="20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BFB838-1E6E-A640-8150-0F047C5AD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130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idebar_midblue.jpg">
            <a:extLst>
              <a:ext uri="{FF2B5EF4-FFF2-40B4-BE49-F238E27FC236}">
                <a16:creationId xmlns:a16="http://schemas.microsoft.com/office/drawing/2014/main" id="{E40CF4DE-C839-7B49-8C59-4C3C72B3A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9" descr="footer_umu.jpg">
            <a:extLst>
              <a:ext uri="{FF2B5EF4-FFF2-40B4-BE49-F238E27FC236}">
                <a16:creationId xmlns:a16="http://schemas.microsoft.com/office/drawing/2014/main" id="{39EB4664-898C-6F46-9F5F-4F3B8307F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7D2756FB-BB5E-1F47-ABC9-6D70B1DD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4768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sz="2000" b="1" dirty="0"/>
              <a:t>Is there a test for COVID-19?</a:t>
            </a:r>
            <a:endParaRPr lang="en-US" sz="2000" dirty="0"/>
          </a:p>
          <a:p>
            <a:pPr>
              <a:buFontTx/>
              <a:buNone/>
              <a:defRPr/>
            </a:pPr>
            <a:r>
              <a:rPr lang="en-US" sz="2000" dirty="0"/>
              <a:t>There are three kinds of tests for COVID-19: molecular/PCR, antigen, and antibody.</a:t>
            </a:r>
          </a:p>
          <a:p>
            <a:pPr>
              <a:buFontTx/>
              <a:buNone/>
              <a:defRPr/>
            </a:pPr>
            <a:endParaRPr lang="en-US" sz="2000" dirty="0"/>
          </a:p>
          <a:p>
            <a:pPr lvl="0"/>
            <a:r>
              <a:rPr lang="en-US" sz="2000" dirty="0"/>
              <a:t>The molecular/PCR tests tell you if you have COVID-19 infection at the time of the test.</a:t>
            </a:r>
          </a:p>
          <a:p>
            <a:pPr lvl="0"/>
            <a:r>
              <a:rPr lang="en-US" sz="2000" dirty="0"/>
              <a:t>The antigen tests tell you if you have COVID-19 proteins at the time of the test.</a:t>
            </a:r>
          </a:p>
          <a:p>
            <a:pPr lvl="0"/>
            <a:r>
              <a:rPr lang="en-US" sz="2000" dirty="0"/>
              <a:t>The antibody tests tells you if you have antibodies for COVID-19, which may mean that you were infected with the virus sometime in the past. </a:t>
            </a:r>
          </a:p>
          <a:p>
            <a:pPr lvl="0"/>
            <a:r>
              <a:rPr lang="en-US" sz="2000" dirty="0"/>
              <a:t>Other tests may become available, check with your state Department of Health.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en-US" altLang="en-US" sz="20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843EBD8-EEB4-B940-9AB1-B9FB7A60B7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1597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idebar_midblue.jpg">
            <a:extLst>
              <a:ext uri="{FF2B5EF4-FFF2-40B4-BE49-F238E27FC236}">
                <a16:creationId xmlns:a16="http://schemas.microsoft.com/office/drawing/2014/main" id="{C3FB8944-246C-724B-863E-8E6BD3011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9" descr="footer_umu.jpg">
            <a:extLst>
              <a:ext uri="{FF2B5EF4-FFF2-40B4-BE49-F238E27FC236}">
                <a16:creationId xmlns:a16="http://schemas.microsoft.com/office/drawing/2014/main" id="{528808BD-0779-694D-BF4E-2416CDDD2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5F4D4B2D-2A1D-E141-97EC-1C2FFF08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1177925"/>
            <a:ext cx="75342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Doctors and scientists are learning new things about the virus all the time, and facts can change quickly. Vaccines for COVID-19 are available.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 sz="2000"/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Have Questions? Ask your doctor or health care provider at your next appointment.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 sz="20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5CA8DBE-651B-0B4F-B69B-7F9F5448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4740275"/>
            <a:ext cx="7724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u="sng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Anderson, K., &amp; Stewart, T. (2020). COVID-19. [PowerPoint slides].</a:t>
            </a:r>
            <a:endParaRPr lang="en-US" altLang="en-US" sz="10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Prevention. (July 31, 2020). How to protect yourself &amp; others. </a:t>
            </a:r>
          </a:p>
          <a:p>
            <a:r>
              <a:rPr lang="en-US" altLang="en-US" sz="1000" u="sng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https://www.cdc.gov/coronavirus/2019-ncov/prevent-getting-sick/prevention.html</a:t>
            </a:r>
            <a:endParaRPr lang="en-US" altLang="en-US" sz="10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Prevention. (May 13, 2020). Symptoms. </a:t>
            </a:r>
            <a:r>
              <a:rPr lang="en-US" altLang="en-US" sz="1000" u="sng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https://www.cdc.gov/coronavirus/2019-ncov/symptoms-testing/symptoms.html</a:t>
            </a:r>
            <a:endParaRPr lang="en-US" altLang="en-US" sz="10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Prevention. (April 28, 2020). Testing. </a:t>
            </a:r>
          </a:p>
          <a:p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en-US" altLang="en-US" sz="1000" u="sng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https://www.cdc.gov/coronavirus/2019-ncov/testing/index.html</a:t>
            </a:r>
            <a:endParaRPr lang="en-US" altLang="en-US" sz="10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Health Organization. (n.d.) Coronavirus. </a:t>
            </a:r>
            <a:r>
              <a:rPr lang="en-US" altLang="en-US" sz="1000" u="sng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https://www.who.int/health-topics/coronavirus#tab=tab_1</a:t>
            </a:r>
            <a:endParaRPr lang="en-US" altLang="en-US" sz="10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18D91F8-6669-374B-8566-A942E4428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50213" y="468868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vid symptoms pp  -  Compatibility Mode" id="{6DF01960-6771-9F43-899A-FC046C6EB652}" vid="{3171B3B9-C485-FB47-8B20-1F0BBDF83A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14</TotalTime>
  <Words>484</Words>
  <Application>Microsoft Macintosh PowerPoint</Application>
  <PresentationFormat>On-screen Show (4:3)</PresentationFormat>
  <Paragraphs>47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Indelicato, Alyssa M</dc:creator>
  <cp:lastModifiedBy>Indelicato, Alyssa M</cp:lastModifiedBy>
  <cp:revision>2</cp:revision>
  <cp:lastPrinted>2020-01-31T17:00:17Z</cp:lastPrinted>
  <dcterms:created xsi:type="dcterms:W3CDTF">2021-02-23T19:16:14Z</dcterms:created>
  <dcterms:modified xsi:type="dcterms:W3CDTF">2021-02-23T19:30:43Z</dcterms:modified>
</cp:coreProperties>
</file>