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9" r:id="rId7"/>
    <p:sldId id="263" r:id="rId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5"/>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C6AF1A-9DD6-554C-8F92-8C738E91F8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6F5A02-2BA4-6740-B469-F8E238912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042950-DB76-7A40-9A9F-D2704A4AD688}"/>
              </a:ext>
            </a:extLst>
          </p:cNvPr>
          <p:cNvSpPr>
            <a:spLocks noGrp="1" noChangeArrowheads="1"/>
          </p:cNvSpPr>
          <p:nvPr>
            <p:ph type="sldNum" sz="quarter" idx="12"/>
          </p:nvPr>
        </p:nvSpPr>
        <p:spPr>
          <a:ln/>
        </p:spPr>
        <p:txBody>
          <a:bodyPr/>
          <a:lstStyle>
            <a:lvl1pPr>
              <a:defRPr/>
            </a:lvl1pPr>
          </a:lstStyle>
          <a:p>
            <a:pPr>
              <a:defRPr/>
            </a:pPr>
            <a:fld id="{0827F2D5-13D6-4B43-A85C-F8CF7703CDFA}" type="slidenum">
              <a:rPr lang="en-US" altLang="en-US"/>
              <a:pPr>
                <a:defRPr/>
              </a:pPr>
              <a:t>‹#›</a:t>
            </a:fld>
            <a:endParaRPr lang="en-US" altLang="en-US"/>
          </a:p>
        </p:txBody>
      </p:sp>
    </p:spTree>
    <p:extLst>
      <p:ext uri="{BB962C8B-B14F-4D97-AF65-F5344CB8AC3E}">
        <p14:creationId xmlns:p14="http://schemas.microsoft.com/office/powerpoint/2010/main" val="87284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A21785-19DA-A244-9511-CBB2D342E8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C1222D-004A-514A-8909-D65BA9321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8041DD-607E-A646-9D58-F0372971822A}"/>
              </a:ext>
            </a:extLst>
          </p:cNvPr>
          <p:cNvSpPr>
            <a:spLocks noGrp="1" noChangeArrowheads="1"/>
          </p:cNvSpPr>
          <p:nvPr>
            <p:ph type="sldNum" sz="quarter" idx="12"/>
          </p:nvPr>
        </p:nvSpPr>
        <p:spPr>
          <a:ln/>
        </p:spPr>
        <p:txBody>
          <a:bodyPr/>
          <a:lstStyle>
            <a:lvl1pPr>
              <a:defRPr/>
            </a:lvl1pPr>
          </a:lstStyle>
          <a:p>
            <a:pPr>
              <a:defRPr/>
            </a:pPr>
            <a:fld id="{66526957-6339-1C42-A2BD-13176D7B9B5B}" type="slidenum">
              <a:rPr lang="en-US" altLang="en-US"/>
              <a:pPr>
                <a:defRPr/>
              </a:pPr>
              <a:t>‹#›</a:t>
            </a:fld>
            <a:endParaRPr lang="en-US" altLang="en-US"/>
          </a:p>
        </p:txBody>
      </p:sp>
    </p:spTree>
    <p:extLst>
      <p:ext uri="{BB962C8B-B14F-4D97-AF65-F5344CB8AC3E}">
        <p14:creationId xmlns:p14="http://schemas.microsoft.com/office/powerpoint/2010/main" val="269006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95C21-F4D9-AE48-93B0-7AF280953B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4C4EC-89D3-0046-863C-5D77FFB20E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22D8AB-AF2F-8E4F-93AB-1D15B3711B40}"/>
              </a:ext>
            </a:extLst>
          </p:cNvPr>
          <p:cNvSpPr>
            <a:spLocks noGrp="1" noChangeArrowheads="1"/>
          </p:cNvSpPr>
          <p:nvPr>
            <p:ph type="sldNum" sz="quarter" idx="12"/>
          </p:nvPr>
        </p:nvSpPr>
        <p:spPr>
          <a:ln/>
        </p:spPr>
        <p:txBody>
          <a:bodyPr/>
          <a:lstStyle>
            <a:lvl1pPr>
              <a:defRPr/>
            </a:lvl1pPr>
          </a:lstStyle>
          <a:p>
            <a:pPr>
              <a:defRPr/>
            </a:pPr>
            <a:fld id="{9E21AC27-CB7A-A941-BB0F-21DFAA5FE3BE}" type="slidenum">
              <a:rPr lang="en-US" altLang="en-US"/>
              <a:pPr>
                <a:defRPr/>
              </a:pPr>
              <a:t>‹#›</a:t>
            </a:fld>
            <a:endParaRPr lang="en-US" altLang="en-US"/>
          </a:p>
        </p:txBody>
      </p:sp>
    </p:spTree>
    <p:extLst>
      <p:ext uri="{BB962C8B-B14F-4D97-AF65-F5344CB8AC3E}">
        <p14:creationId xmlns:p14="http://schemas.microsoft.com/office/powerpoint/2010/main" val="24138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A7C260-EC13-BB49-A3F1-68A554F09C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1E378B-E8DF-4245-A04F-26FB980D42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F90D26-8AF6-7043-B5B8-AFE184952989}"/>
              </a:ext>
            </a:extLst>
          </p:cNvPr>
          <p:cNvSpPr>
            <a:spLocks noGrp="1" noChangeArrowheads="1"/>
          </p:cNvSpPr>
          <p:nvPr>
            <p:ph type="sldNum" sz="quarter" idx="12"/>
          </p:nvPr>
        </p:nvSpPr>
        <p:spPr>
          <a:ln/>
        </p:spPr>
        <p:txBody>
          <a:bodyPr/>
          <a:lstStyle>
            <a:lvl1pPr>
              <a:defRPr/>
            </a:lvl1pPr>
          </a:lstStyle>
          <a:p>
            <a:pPr>
              <a:defRPr/>
            </a:pPr>
            <a:fld id="{1C0C59A6-71EE-2342-9B0B-C97ED8310C17}" type="slidenum">
              <a:rPr lang="en-US" altLang="en-US"/>
              <a:pPr>
                <a:defRPr/>
              </a:pPr>
              <a:t>‹#›</a:t>
            </a:fld>
            <a:endParaRPr lang="en-US" altLang="en-US"/>
          </a:p>
        </p:txBody>
      </p:sp>
    </p:spTree>
    <p:extLst>
      <p:ext uri="{BB962C8B-B14F-4D97-AF65-F5344CB8AC3E}">
        <p14:creationId xmlns:p14="http://schemas.microsoft.com/office/powerpoint/2010/main" val="1981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1148A897-6D5A-164F-9426-084EDED925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C3B260-F1C3-9549-A0C4-48D64608E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D7A38D-E612-D949-B954-51779ACA9808}"/>
              </a:ext>
            </a:extLst>
          </p:cNvPr>
          <p:cNvSpPr>
            <a:spLocks noGrp="1" noChangeArrowheads="1"/>
          </p:cNvSpPr>
          <p:nvPr>
            <p:ph type="sldNum" sz="quarter" idx="12"/>
          </p:nvPr>
        </p:nvSpPr>
        <p:spPr>
          <a:ln/>
        </p:spPr>
        <p:txBody>
          <a:bodyPr/>
          <a:lstStyle>
            <a:lvl1pPr>
              <a:defRPr/>
            </a:lvl1pPr>
          </a:lstStyle>
          <a:p>
            <a:pPr>
              <a:defRPr/>
            </a:pPr>
            <a:fld id="{FFB87C41-EB27-4A44-AEAE-814D61539818}" type="slidenum">
              <a:rPr lang="en-US" altLang="en-US"/>
              <a:pPr>
                <a:defRPr/>
              </a:pPr>
              <a:t>‹#›</a:t>
            </a:fld>
            <a:endParaRPr lang="en-US" altLang="en-US"/>
          </a:p>
        </p:txBody>
      </p:sp>
    </p:spTree>
    <p:extLst>
      <p:ext uri="{BB962C8B-B14F-4D97-AF65-F5344CB8AC3E}">
        <p14:creationId xmlns:p14="http://schemas.microsoft.com/office/powerpoint/2010/main" val="3680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A0C787-1DC6-4D46-8FA7-52AB2CC750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A7158E-FD23-A548-BEE0-3A6BF0CC98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591F08-C61A-814E-8E4A-45A67651B044}"/>
              </a:ext>
            </a:extLst>
          </p:cNvPr>
          <p:cNvSpPr>
            <a:spLocks noGrp="1" noChangeArrowheads="1"/>
          </p:cNvSpPr>
          <p:nvPr>
            <p:ph type="sldNum" sz="quarter" idx="12"/>
          </p:nvPr>
        </p:nvSpPr>
        <p:spPr>
          <a:ln/>
        </p:spPr>
        <p:txBody>
          <a:bodyPr/>
          <a:lstStyle>
            <a:lvl1pPr>
              <a:defRPr/>
            </a:lvl1pPr>
          </a:lstStyle>
          <a:p>
            <a:pPr>
              <a:defRPr/>
            </a:pPr>
            <a:fld id="{BB76C3D2-6BC8-5C47-9F7E-C07BFEB43B98}" type="slidenum">
              <a:rPr lang="en-US" altLang="en-US"/>
              <a:pPr>
                <a:defRPr/>
              </a:pPr>
              <a:t>‹#›</a:t>
            </a:fld>
            <a:endParaRPr lang="en-US" altLang="en-US"/>
          </a:p>
        </p:txBody>
      </p:sp>
    </p:spTree>
    <p:extLst>
      <p:ext uri="{BB962C8B-B14F-4D97-AF65-F5344CB8AC3E}">
        <p14:creationId xmlns:p14="http://schemas.microsoft.com/office/powerpoint/2010/main" val="382785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678B1AD-FD82-D246-8654-79D52C2BA3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160C4E-7331-FA43-9F67-C88E57DB0B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FC30FD-8BDE-E140-B439-1BF1865937DC}"/>
              </a:ext>
            </a:extLst>
          </p:cNvPr>
          <p:cNvSpPr>
            <a:spLocks noGrp="1" noChangeArrowheads="1"/>
          </p:cNvSpPr>
          <p:nvPr>
            <p:ph type="sldNum" sz="quarter" idx="12"/>
          </p:nvPr>
        </p:nvSpPr>
        <p:spPr>
          <a:ln/>
        </p:spPr>
        <p:txBody>
          <a:bodyPr/>
          <a:lstStyle>
            <a:lvl1pPr>
              <a:defRPr/>
            </a:lvl1pPr>
          </a:lstStyle>
          <a:p>
            <a:pPr>
              <a:defRPr/>
            </a:pPr>
            <a:fld id="{E768331D-1B9B-0E45-90DF-3018B4B819C3}" type="slidenum">
              <a:rPr lang="en-US" altLang="en-US"/>
              <a:pPr>
                <a:defRPr/>
              </a:pPr>
              <a:t>‹#›</a:t>
            </a:fld>
            <a:endParaRPr lang="en-US" altLang="en-US"/>
          </a:p>
        </p:txBody>
      </p:sp>
    </p:spTree>
    <p:extLst>
      <p:ext uri="{BB962C8B-B14F-4D97-AF65-F5344CB8AC3E}">
        <p14:creationId xmlns:p14="http://schemas.microsoft.com/office/powerpoint/2010/main" val="340267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48CBE8-9961-A14B-9026-5791AAA416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99EEC1C-5719-D142-9FDD-2A10E473B8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F12581-2A63-984B-97EA-C4B4DFFC1E75}"/>
              </a:ext>
            </a:extLst>
          </p:cNvPr>
          <p:cNvSpPr>
            <a:spLocks noGrp="1" noChangeArrowheads="1"/>
          </p:cNvSpPr>
          <p:nvPr>
            <p:ph type="sldNum" sz="quarter" idx="12"/>
          </p:nvPr>
        </p:nvSpPr>
        <p:spPr>
          <a:ln/>
        </p:spPr>
        <p:txBody>
          <a:bodyPr/>
          <a:lstStyle>
            <a:lvl1pPr>
              <a:defRPr/>
            </a:lvl1pPr>
          </a:lstStyle>
          <a:p>
            <a:pPr>
              <a:defRPr/>
            </a:pPr>
            <a:fld id="{339D7C61-5F97-BF49-B479-B026ADF9DB5A}" type="slidenum">
              <a:rPr lang="en-US" altLang="en-US"/>
              <a:pPr>
                <a:defRPr/>
              </a:pPr>
              <a:t>‹#›</a:t>
            </a:fld>
            <a:endParaRPr lang="en-US" altLang="en-US"/>
          </a:p>
        </p:txBody>
      </p:sp>
    </p:spTree>
    <p:extLst>
      <p:ext uri="{BB962C8B-B14F-4D97-AF65-F5344CB8AC3E}">
        <p14:creationId xmlns:p14="http://schemas.microsoft.com/office/powerpoint/2010/main" val="176015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33F0B3-5C48-2146-8F17-8B36933FF0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91B2AF-D85D-FF46-9E4B-493CD8DA0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D92CE59-A10B-ED46-9ECB-87C97B49EE64}"/>
              </a:ext>
            </a:extLst>
          </p:cNvPr>
          <p:cNvSpPr>
            <a:spLocks noGrp="1" noChangeArrowheads="1"/>
          </p:cNvSpPr>
          <p:nvPr>
            <p:ph type="sldNum" sz="quarter" idx="12"/>
          </p:nvPr>
        </p:nvSpPr>
        <p:spPr>
          <a:ln/>
        </p:spPr>
        <p:txBody>
          <a:bodyPr/>
          <a:lstStyle>
            <a:lvl1pPr>
              <a:defRPr/>
            </a:lvl1pPr>
          </a:lstStyle>
          <a:p>
            <a:pPr>
              <a:defRPr/>
            </a:pPr>
            <a:fld id="{FFF84C29-C928-AC41-9ABB-89E86637B855}" type="slidenum">
              <a:rPr lang="en-US" altLang="en-US"/>
              <a:pPr>
                <a:defRPr/>
              </a:pPr>
              <a:t>‹#›</a:t>
            </a:fld>
            <a:endParaRPr lang="en-US" altLang="en-US"/>
          </a:p>
        </p:txBody>
      </p:sp>
    </p:spTree>
    <p:extLst>
      <p:ext uri="{BB962C8B-B14F-4D97-AF65-F5344CB8AC3E}">
        <p14:creationId xmlns:p14="http://schemas.microsoft.com/office/powerpoint/2010/main" val="370956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C9262DA3-E39A-E344-AB18-1B7F64428E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C21FC1-E5CD-2640-83A1-99D8D7C84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CEDCCB-6F3C-B547-868D-B71A7934D1DC}"/>
              </a:ext>
            </a:extLst>
          </p:cNvPr>
          <p:cNvSpPr>
            <a:spLocks noGrp="1" noChangeArrowheads="1"/>
          </p:cNvSpPr>
          <p:nvPr>
            <p:ph type="sldNum" sz="quarter" idx="12"/>
          </p:nvPr>
        </p:nvSpPr>
        <p:spPr>
          <a:ln/>
        </p:spPr>
        <p:txBody>
          <a:bodyPr/>
          <a:lstStyle>
            <a:lvl1pPr>
              <a:defRPr/>
            </a:lvl1pPr>
          </a:lstStyle>
          <a:p>
            <a:pPr>
              <a:defRPr/>
            </a:pPr>
            <a:fld id="{AB863161-061F-644E-804C-B341BC4A4401}" type="slidenum">
              <a:rPr lang="en-US" altLang="en-US"/>
              <a:pPr>
                <a:defRPr/>
              </a:pPr>
              <a:t>‹#›</a:t>
            </a:fld>
            <a:endParaRPr lang="en-US" altLang="en-US"/>
          </a:p>
        </p:txBody>
      </p:sp>
    </p:spTree>
    <p:extLst>
      <p:ext uri="{BB962C8B-B14F-4D97-AF65-F5344CB8AC3E}">
        <p14:creationId xmlns:p14="http://schemas.microsoft.com/office/powerpoint/2010/main" val="139074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9997A896-F663-1E46-B557-899450EC04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2A83DC-DC88-7A49-BF41-89C0E9491D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AE6E19-CD3A-E94A-91D4-1568BDBE1453}"/>
              </a:ext>
            </a:extLst>
          </p:cNvPr>
          <p:cNvSpPr>
            <a:spLocks noGrp="1" noChangeArrowheads="1"/>
          </p:cNvSpPr>
          <p:nvPr>
            <p:ph type="sldNum" sz="quarter" idx="12"/>
          </p:nvPr>
        </p:nvSpPr>
        <p:spPr>
          <a:ln/>
        </p:spPr>
        <p:txBody>
          <a:bodyPr/>
          <a:lstStyle>
            <a:lvl1pPr>
              <a:defRPr/>
            </a:lvl1pPr>
          </a:lstStyle>
          <a:p>
            <a:pPr>
              <a:defRPr/>
            </a:pPr>
            <a:fld id="{FAC40A05-6806-E84F-94BF-F3BB7DC1371C}" type="slidenum">
              <a:rPr lang="en-US" altLang="en-US"/>
              <a:pPr>
                <a:defRPr/>
              </a:pPr>
              <a:t>‹#›</a:t>
            </a:fld>
            <a:endParaRPr lang="en-US" altLang="en-US"/>
          </a:p>
        </p:txBody>
      </p:sp>
    </p:spTree>
    <p:extLst>
      <p:ext uri="{BB962C8B-B14F-4D97-AF65-F5344CB8AC3E}">
        <p14:creationId xmlns:p14="http://schemas.microsoft.com/office/powerpoint/2010/main" val="288071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36DCC4-8834-1F47-BE7A-963CC9F1877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D9867C-88F6-4645-94AD-C59E0A1261E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CCAF98-1FA9-4248-ACDA-63E5E1CCF88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22F0553-E585-6E47-AF7B-4DA408EDD34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61915E45-23EE-4242-9644-6192D99E0D1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7FCEDB8-9DFB-6E44-95B3-3E290435FC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descr="sidebar_umu.jpg">
            <a:extLst>
              <a:ext uri="{FF2B5EF4-FFF2-40B4-BE49-F238E27FC236}">
                <a16:creationId xmlns:a16="http://schemas.microsoft.com/office/drawing/2014/main" id="{C9C75581-905E-CB48-9A2E-ADD55EB4A3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1">
            <a:extLst>
              <a:ext uri="{FF2B5EF4-FFF2-40B4-BE49-F238E27FC236}">
                <a16:creationId xmlns:a16="http://schemas.microsoft.com/office/drawing/2014/main" id="{31522B02-0477-894F-A370-BDE4C35026DE}"/>
              </a:ext>
            </a:extLst>
          </p:cNvPr>
          <p:cNvSpPr txBox="1">
            <a:spLocks noChangeArrowheads="1"/>
          </p:cNvSpPr>
          <p:nvPr/>
        </p:nvSpPr>
        <p:spPr bwMode="auto">
          <a:xfrm>
            <a:off x="2057400" y="2705100"/>
            <a:ext cx="6477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Clinical Trials: Basic Information</a:t>
            </a:r>
            <a:endParaRPr lang="en-US" altLang="en-US"/>
          </a:p>
        </p:txBody>
      </p:sp>
      <p:pic>
        <p:nvPicPr>
          <p:cNvPr id="4" name="Online Media 3" descr="Recorded Sound">
            <a:hlinkClick r:id="" action="ppaction://media"/>
            <a:extLst>
              <a:ext uri="{FF2B5EF4-FFF2-40B4-BE49-F238E27FC236}">
                <a16:creationId xmlns:a16="http://schemas.microsoft.com/office/drawing/2014/main" id="{E7B98BB2-D61B-5D45-97CD-90FB676020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9000" y="5410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idebar_midblue.jpg">
            <a:extLst>
              <a:ext uri="{FF2B5EF4-FFF2-40B4-BE49-F238E27FC236}">
                <a16:creationId xmlns:a16="http://schemas.microsoft.com/office/drawing/2014/main" id="{2FD619E4-E5EC-1E4B-9437-9447CBDA67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9" descr="footer_umu.jpg">
            <a:extLst>
              <a:ext uri="{FF2B5EF4-FFF2-40B4-BE49-F238E27FC236}">
                <a16:creationId xmlns:a16="http://schemas.microsoft.com/office/drawing/2014/main" id="{53310C51-0619-F24C-89C5-FD7C03D780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209134ED-F216-BF4A-9B19-0F84265E4A56}"/>
              </a:ext>
            </a:extLst>
          </p:cNvPr>
          <p:cNvSpPr>
            <a:spLocks noChangeArrowheads="1"/>
          </p:cNvSpPr>
          <p:nvPr/>
        </p:nvSpPr>
        <p:spPr bwMode="auto">
          <a:xfrm>
            <a:off x="990600" y="914400"/>
            <a:ext cx="78581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is a clinical trial?</a:t>
            </a:r>
          </a:p>
          <a:p>
            <a:pPr>
              <a:buFontTx/>
              <a:buNone/>
            </a:pPr>
            <a:r>
              <a:rPr lang="en-US" altLang="en-US" sz="2000"/>
              <a:t>A clinical trial is a study that tests new ways to treat a condition or to compare existing treatments with one another. Some clinical trials test new drugs, while others test new devices, surgical procedures, or behavioral treatments. Clinical trials are needed to develop new treatments and to improve existing treatments for conditions such as dementia or Alzheimer’s disease.</a:t>
            </a:r>
          </a:p>
        </p:txBody>
      </p:sp>
      <p:pic>
        <p:nvPicPr>
          <p:cNvPr id="3" name="Online Media 2" descr="Recorded Sound">
            <a:hlinkClick r:id="" action="ppaction://media"/>
            <a:extLst>
              <a:ext uri="{FF2B5EF4-FFF2-40B4-BE49-F238E27FC236}">
                <a16:creationId xmlns:a16="http://schemas.microsoft.com/office/drawing/2014/main" id="{DB1792CC-D0B4-CD4D-8C29-CF2C238F2C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idebar_midblue.jpg">
            <a:extLst>
              <a:ext uri="{FF2B5EF4-FFF2-40B4-BE49-F238E27FC236}">
                <a16:creationId xmlns:a16="http://schemas.microsoft.com/office/drawing/2014/main" id="{59DAA07F-E791-0745-99F7-6B89D2D062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9" descr="footer_umu.jpg">
            <a:extLst>
              <a:ext uri="{FF2B5EF4-FFF2-40B4-BE49-F238E27FC236}">
                <a16:creationId xmlns:a16="http://schemas.microsoft.com/office/drawing/2014/main" id="{CF8BB2CB-E87A-6A46-BB4A-63B04D20CE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695A64A-3FA9-2D46-B874-CE200C48B6EF}"/>
              </a:ext>
            </a:extLst>
          </p:cNvPr>
          <p:cNvSpPr/>
          <p:nvPr/>
        </p:nvSpPr>
        <p:spPr>
          <a:xfrm>
            <a:off x="990600" y="914400"/>
            <a:ext cx="7858125" cy="1817688"/>
          </a:xfrm>
          <a:prstGeom prst="rect">
            <a:avLst/>
          </a:prstGeom>
        </p:spPr>
        <p:txBody>
          <a:bodyPr>
            <a:spAutoFit/>
          </a:bodyPr>
          <a:lstStyle/>
          <a:p>
            <a:pPr>
              <a:lnSpc>
                <a:spcPct val="107000"/>
              </a:lnSpc>
              <a:spcAft>
                <a:spcPts val="800"/>
              </a:spcAft>
              <a:defRPr/>
            </a:pPr>
            <a:r>
              <a:rPr lang="en-US" sz="2000" b="1" dirty="0"/>
              <a:t>Clinical trials generally compare a treatment with:</a:t>
            </a:r>
          </a:p>
          <a:p>
            <a:pPr marL="342900" indent="-342900">
              <a:buFont typeface="Arial" panose="020B0604020202020204" pitchFamily="34" charset="0"/>
              <a:buChar char="•"/>
              <a:defRPr/>
            </a:pPr>
            <a:r>
              <a:rPr lang="en-US" sz="2000" dirty="0"/>
              <a:t>Current treatments considered to be the standard of care</a:t>
            </a:r>
          </a:p>
          <a:p>
            <a:pPr marL="342900" indent="-342900">
              <a:buFont typeface="Arial" panose="020B0604020202020204" pitchFamily="34" charset="0"/>
              <a:buChar char="•"/>
              <a:defRPr/>
            </a:pPr>
            <a:r>
              <a:rPr lang="en-US" sz="2000" dirty="0"/>
              <a:t>A placebo - a pill or liquid that contains no medicine</a:t>
            </a:r>
          </a:p>
          <a:p>
            <a:pPr marL="342900" indent="-342900">
              <a:buFont typeface="Arial" panose="020B0604020202020204" pitchFamily="34" charset="0"/>
              <a:buChar char="•"/>
              <a:defRPr/>
            </a:pPr>
            <a:r>
              <a:rPr lang="en-US" sz="2000" dirty="0"/>
              <a:t>No treatment at all</a:t>
            </a:r>
          </a:p>
          <a:p>
            <a:pPr>
              <a:defRPr/>
            </a:pPr>
            <a:endParaRPr lang="en-US" dirty="0"/>
          </a:p>
        </p:txBody>
      </p:sp>
      <p:pic>
        <p:nvPicPr>
          <p:cNvPr id="3" name="Online Media 2" descr="Recorded Sound">
            <a:hlinkClick r:id="" action="ppaction://media"/>
            <a:extLst>
              <a:ext uri="{FF2B5EF4-FFF2-40B4-BE49-F238E27FC236}">
                <a16:creationId xmlns:a16="http://schemas.microsoft.com/office/drawing/2014/main" id="{68FDE954-A7A0-DA43-B03C-18BB2E81DB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idebar_midblue.jpg">
            <a:extLst>
              <a:ext uri="{FF2B5EF4-FFF2-40B4-BE49-F238E27FC236}">
                <a16:creationId xmlns:a16="http://schemas.microsoft.com/office/drawing/2014/main" id="{598A1AB2-2984-1441-8C47-3E4F501BAB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descr="footer_umu.jpg">
            <a:extLst>
              <a:ext uri="{FF2B5EF4-FFF2-40B4-BE49-F238E27FC236}">
                <a16:creationId xmlns:a16="http://schemas.microsoft.com/office/drawing/2014/main" id="{319944F6-38C3-0542-9FDA-99B80E6933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EFF03476-FD86-6B42-9ADC-3A7E11682228}"/>
              </a:ext>
            </a:extLst>
          </p:cNvPr>
          <p:cNvSpPr>
            <a:spLocks noChangeArrowheads="1"/>
          </p:cNvSpPr>
          <p:nvPr/>
        </p:nvSpPr>
        <p:spPr bwMode="auto">
          <a:xfrm>
            <a:off x="990600" y="914400"/>
            <a:ext cx="785812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Clinical trials test if a new treatment:</a:t>
            </a:r>
          </a:p>
          <a:p>
            <a:r>
              <a:rPr lang="en-US" altLang="en-US" sz="2000"/>
              <a:t> Is safe</a:t>
            </a:r>
          </a:p>
          <a:p>
            <a:r>
              <a:rPr lang="en-US" altLang="en-US" sz="2000"/>
              <a:t> Works well </a:t>
            </a:r>
          </a:p>
          <a:p>
            <a:r>
              <a:rPr lang="en-US" altLang="en-US" sz="2000"/>
              <a:t> Is better than the current standard of care</a:t>
            </a:r>
          </a:p>
          <a:p>
            <a:pPr>
              <a:spcBef>
                <a:spcPct val="0"/>
              </a:spcBef>
              <a:buFontTx/>
              <a:buNone/>
            </a:pPr>
            <a:r>
              <a:rPr lang="en-US" altLang="en-US" sz="2400"/>
              <a:t> </a:t>
            </a:r>
          </a:p>
        </p:txBody>
      </p:sp>
      <p:pic>
        <p:nvPicPr>
          <p:cNvPr id="3" name="Online Media 2" descr="Recorded Sound">
            <a:hlinkClick r:id="" action="ppaction://media"/>
            <a:extLst>
              <a:ext uri="{FF2B5EF4-FFF2-40B4-BE49-F238E27FC236}">
                <a16:creationId xmlns:a16="http://schemas.microsoft.com/office/drawing/2014/main" id="{437C589F-99F9-2B40-A1F3-1641B3DE7D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idebar_midblue.jpg">
            <a:extLst>
              <a:ext uri="{FF2B5EF4-FFF2-40B4-BE49-F238E27FC236}">
                <a16:creationId xmlns:a16="http://schemas.microsoft.com/office/drawing/2014/main" id="{88C452E9-AAC5-DD43-8039-A7CC7EFDD1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9" descr="footer_umu.jpg">
            <a:extLst>
              <a:ext uri="{FF2B5EF4-FFF2-40B4-BE49-F238E27FC236}">
                <a16:creationId xmlns:a16="http://schemas.microsoft.com/office/drawing/2014/main" id="{5EF099AF-25FA-D94A-8833-D9246DE80E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9F4062F3-AF6C-8843-A4CD-D288BB4FDACA}"/>
              </a:ext>
            </a:extLst>
          </p:cNvPr>
          <p:cNvSpPr>
            <a:spLocks noChangeArrowheads="1"/>
          </p:cNvSpPr>
          <p:nvPr/>
        </p:nvSpPr>
        <p:spPr bwMode="auto">
          <a:xfrm>
            <a:off x="990600" y="914400"/>
            <a:ext cx="78581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can I expect if I or someone I care for participates in a clinical trial?</a:t>
            </a:r>
          </a:p>
          <a:p>
            <a:r>
              <a:rPr lang="en-US" altLang="en-US" sz="2000"/>
              <a:t>Close monitoring of the patient’s health and any side effects</a:t>
            </a:r>
          </a:p>
          <a:p>
            <a:r>
              <a:rPr lang="en-US" altLang="en-US" sz="2000"/>
              <a:t>Participation is always voluntary – You may quit at any time. </a:t>
            </a:r>
          </a:p>
          <a:p>
            <a:r>
              <a:rPr lang="en-US" altLang="en-US" sz="2000"/>
              <a:t>You may receive a treatment, a placebo, or no treatment.</a:t>
            </a:r>
          </a:p>
          <a:p>
            <a:r>
              <a:rPr lang="en-US" altLang="en-US" sz="2000"/>
              <a:t>You may not know whether you are receiving a treatment or a placebo.</a:t>
            </a:r>
          </a:p>
          <a:p>
            <a:r>
              <a:rPr lang="en-US" altLang="en-US" sz="2000"/>
              <a:t>The treatment may or may not work.</a:t>
            </a:r>
          </a:p>
        </p:txBody>
      </p:sp>
      <p:pic>
        <p:nvPicPr>
          <p:cNvPr id="3" name="Online Media 2" descr="Recorded Sound">
            <a:hlinkClick r:id="" action="ppaction://media"/>
            <a:extLst>
              <a:ext uri="{FF2B5EF4-FFF2-40B4-BE49-F238E27FC236}">
                <a16:creationId xmlns:a16="http://schemas.microsoft.com/office/drawing/2014/main" id="{5AD02106-FF36-4547-A069-C75E013B08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sidebar_midblue.jpg">
            <a:extLst>
              <a:ext uri="{FF2B5EF4-FFF2-40B4-BE49-F238E27FC236}">
                <a16:creationId xmlns:a16="http://schemas.microsoft.com/office/drawing/2014/main" id="{8B918636-83AD-8548-949D-AFED3701D9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9" descr="footer_umu.jpg">
            <a:extLst>
              <a:ext uri="{FF2B5EF4-FFF2-40B4-BE49-F238E27FC236}">
                <a16:creationId xmlns:a16="http://schemas.microsoft.com/office/drawing/2014/main" id="{7C69CBC8-0469-A343-AD74-CCCC88524E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12B03CC0-FE59-4643-A8FC-12271B3621D9}"/>
              </a:ext>
            </a:extLst>
          </p:cNvPr>
          <p:cNvSpPr>
            <a:spLocks noChangeArrowheads="1"/>
          </p:cNvSpPr>
          <p:nvPr/>
        </p:nvSpPr>
        <p:spPr bwMode="auto">
          <a:xfrm>
            <a:off x="990600" y="914400"/>
            <a:ext cx="78581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can I expect if I or someone I care for participates in a clinical trial?</a:t>
            </a:r>
          </a:p>
          <a:p>
            <a:r>
              <a:rPr lang="en-US" altLang="en-US" sz="2000"/>
              <a:t>You will likely have many appointments and lab tests.</a:t>
            </a:r>
          </a:p>
          <a:p>
            <a:r>
              <a:rPr lang="en-US" altLang="en-US" sz="2000"/>
              <a:t>You may have unexpected side effects. </a:t>
            </a:r>
          </a:p>
          <a:p>
            <a:r>
              <a:rPr lang="en-US" altLang="en-US" sz="2000"/>
              <a:t>Some clinical trials will pay for expenses you might have by participating. Sometimes you may receive a small payment in appreciation of your time. </a:t>
            </a:r>
          </a:p>
          <a:p>
            <a:r>
              <a:rPr lang="en-US" altLang="en-US" sz="2000"/>
              <a:t>There will be no charge to you for any labs tests, x-rays or scans etc. that are required for the clinical trial. </a:t>
            </a:r>
          </a:p>
        </p:txBody>
      </p:sp>
      <p:pic>
        <p:nvPicPr>
          <p:cNvPr id="3" name="Online Media 2" descr="Recorded Sound">
            <a:hlinkClick r:id="" action="ppaction://media"/>
            <a:extLst>
              <a:ext uri="{FF2B5EF4-FFF2-40B4-BE49-F238E27FC236}">
                <a16:creationId xmlns:a16="http://schemas.microsoft.com/office/drawing/2014/main" id="{D6B3DE10-D5DE-2D44-8835-3F4CFCAA15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1403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sidebar_midblue.jpg">
            <a:extLst>
              <a:ext uri="{FF2B5EF4-FFF2-40B4-BE49-F238E27FC236}">
                <a16:creationId xmlns:a16="http://schemas.microsoft.com/office/drawing/2014/main" id="{6868A06E-B9EF-7647-94B7-9E8BA03AC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9" descr="footer_umu.jpg">
            <a:extLst>
              <a:ext uri="{FF2B5EF4-FFF2-40B4-BE49-F238E27FC236}">
                <a16:creationId xmlns:a16="http://schemas.microsoft.com/office/drawing/2014/main" id="{D3880A41-A0D1-2948-BFA4-F132C7419D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4FA0971F-C364-F242-A99B-273A2EAFABB0}"/>
              </a:ext>
            </a:extLst>
          </p:cNvPr>
          <p:cNvSpPr>
            <a:spLocks noChangeArrowheads="1"/>
          </p:cNvSpPr>
          <p:nvPr/>
        </p:nvSpPr>
        <p:spPr bwMode="auto">
          <a:xfrm>
            <a:off x="1019175" y="1676400"/>
            <a:ext cx="75342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More information on clinical trials nationwide is available at:                                Clinicaltrials.gov and cancer.org/clinicaltrials</a:t>
            </a:r>
          </a:p>
          <a:p>
            <a:pPr>
              <a:lnSpc>
                <a:spcPct val="107000"/>
              </a:lnSpc>
              <a:spcBef>
                <a:spcPct val="0"/>
              </a:spcBef>
              <a:spcAft>
                <a:spcPts val="800"/>
              </a:spcAft>
              <a:buFontTx/>
              <a:buNone/>
            </a:pPr>
            <a:r>
              <a:rPr lang="en-US" altLang="en-US" sz="2000"/>
              <a:t>Interested in clinical trials? Ask your doctor or health care provider at your next appointment.</a:t>
            </a:r>
          </a:p>
          <a:p>
            <a:pPr>
              <a:lnSpc>
                <a:spcPct val="107000"/>
              </a:lnSpc>
              <a:spcBef>
                <a:spcPct val="0"/>
              </a:spcBef>
              <a:spcAft>
                <a:spcPts val="800"/>
              </a:spcAft>
              <a:buFontTx/>
              <a:buNone/>
            </a:pPr>
            <a:endParaRPr lang="en-US" altLang="en-US" sz="2000"/>
          </a:p>
        </p:txBody>
      </p:sp>
      <p:sp>
        <p:nvSpPr>
          <p:cNvPr id="19460" name="Rectangle 4">
            <a:extLst>
              <a:ext uri="{FF2B5EF4-FFF2-40B4-BE49-F238E27FC236}">
                <a16:creationId xmlns:a16="http://schemas.microsoft.com/office/drawing/2014/main" id="{AA8259FF-12D8-6043-BB44-942C48E36D34}"/>
              </a:ext>
            </a:extLst>
          </p:cNvPr>
          <p:cNvSpPr>
            <a:spLocks noChangeArrowheads="1"/>
          </p:cNvSpPr>
          <p:nvPr/>
        </p:nvSpPr>
        <p:spPr bwMode="auto">
          <a:xfrm>
            <a:off x="709613" y="5029200"/>
            <a:ext cx="77247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Calibri" panose="020F0502020204030204" pitchFamily="34" charset="0"/>
              </a:rPr>
              <a:t>Developed January 2020. Medically reviewed by Dr. Brangman</a:t>
            </a:r>
          </a:p>
          <a:p>
            <a:pPr>
              <a:buFontTx/>
              <a:buNone/>
            </a:pPr>
            <a:r>
              <a:rPr lang="en-US" altLang="en-US" sz="1000">
                <a:solidFill>
                  <a:schemeClr val="bg2"/>
                </a:solidFill>
                <a:latin typeface="Calibri" panose="020F0502020204030204" pitchFamily="34" charset="0"/>
                <a:cs typeface="Calibri" panose="020F0502020204030204" pitchFamily="34" charset="0"/>
              </a:rPr>
              <a:t>American Cancer Society. (2014). Clinical trials. In </a:t>
            </a:r>
            <a:r>
              <a:rPr lang="en-US" altLang="en-US" sz="1000" i="1">
                <a:solidFill>
                  <a:schemeClr val="bg2"/>
                </a:solidFill>
                <a:latin typeface="Calibri" panose="020F0502020204030204" pitchFamily="34" charset="0"/>
                <a:cs typeface="Calibri" panose="020F0502020204030204" pitchFamily="34" charset="0"/>
              </a:rPr>
              <a:t>Getting started: Some cancer basics </a:t>
            </a:r>
            <a:r>
              <a:rPr lang="en-US" altLang="en-US" sz="1000">
                <a:solidFill>
                  <a:schemeClr val="bg2"/>
                </a:solidFill>
                <a:latin typeface="Calibri" panose="020F0502020204030204" pitchFamily="34" charset="0"/>
                <a:cs typeface="Calibri" panose="020F0502020204030204" pitchFamily="34" charset="0"/>
              </a:rPr>
              <a:t>(pp. 6). </a:t>
            </a:r>
          </a:p>
          <a:p>
            <a:pPr>
              <a:buFontTx/>
              <a:buNone/>
            </a:pPr>
            <a:r>
              <a:rPr lang="en-US" altLang="en-US" sz="1000">
                <a:solidFill>
                  <a:schemeClr val="bg2"/>
                </a:solidFill>
                <a:latin typeface="Calibri" panose="020F0502020204030204" pitchFamily="34" charset="0"/>
                <a:cs typeface="Calibri" panose="020F0502020204030204" pitchFamily="34" charset="0"/>
              </a:rPr>
              <a:t>National Institute on Aging (2017). What are clinical trials and studies? Retrieved from https://www.nia.nih.gov/health/what-are-clinical-trials-and-studies</a:t>
            </a:r>
          </a:p>
          <a:p>
            <a:pPr>
              <a:buFontTx/>
              <a:buNone/>
            </a:pPr>
            <a:r>
              <a:rPr lang="en-US" altLang="en-US" sz="1000">
                <a:solidFill>
                  <a:schemeClr val="bg2"/>
                </a:solidFill>
                <a:latin typeface="Calibri" panose="020F0502020204030204" pitchFamily="34" charset="0"/>
                <a:cs typeface="Calibri" panose="020F0502020204030204" pitchFamily="34" charset="0"/>
              </a:rPr>
              <a:t>Upstate Cancer Center. (2018). </a:t>
            </a:r>
            <a:r>
              <a:rPr lang="en-US" altLang="en-US" sz="1000" i="1">
                <a:solidFill>
                  <a:schemeClr val="bg2"/>
                </a:solidFill>
                <a:latin typeface="Calibri" panose="020F0502020204030204" pitchFamily="34" charset="0"/>
                <a:cs typeface="Calibri" panose="020F0502020204030204" pitchFamily="34" charset="0"/>
              </a:rPr>
              <a:t>Clinical trials research</a:t>
            </a:r>
            <a:r>
              <a:rPr lang="en-US" altLang="en-US" sz="1000">
                <a:solidFill>
                  <a:schemeClr val="bg2"/>
                </a:solidFill>
                <a:latin typeface="Calibri" panose="020F0502020204030204" pitchFamily="34" charset="0"/>
                <a:cs typeface="Calibri" panose="020F0502020204030204" pitchFamily="34" charset="0"/>
              </a:rPr>
              <a:t> [Pamplet]. </a:t>
            </a:r>
          </a:p>
          <a:p>
            <a:pPr>
              <a:buFontTx/>
              <a:buNone/>
            </a:pPr>
            <a:r>
              <a:rPr lang="en-US" altLang="en-US" sz="1000">
                <a:solidFill>
                  <a:schemeClr val="bg2"/>
                </a:solidFill>
                <a:latin typeface="Calibri" panose="020F0502020204030204" pitchFamily="34" charset="0"/>
                <a:cs typeface="Calibri" panose="020F0502020204030204" pitchFamily="34" charset="0"/>
              </a:rPr>
              <a:t>https://www.ncbi.nlm.nih.gov/books/NBK44024/</a:t>
            </a:r>
          </a:p>
        </p:txBody>
      </p:sp>
      <p:pic>
        <p:nvPicPr>
          <p:cNvPr id="3" name="Online Media 2" descr="Recorded Sound">
            <a:hlinkClick r:id="" action="ppaction://media"/>
            <a:extLst>
              <a:ext uri="{FF2B5EF4-FFF2-40B4-BE49-F238E27FC236}">
                <a16:creationId xmlns:a16="http://schemas.microsoft.com/office/drawing/2014/main" id="{B45BA71A-AB09-BC49-9413-14D16F9828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0201" y="437991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incal Trials PP2" id="{E6F75236-B108-CC47-80E2-F7986123C3D9}" vid="{E7BEF8FB-77F6-AE4E-ADC8-DA570CFF17E1}"/>
    </a:ext>
  </a:extLst>
</a:theme>
</file>

<file path=docProps/app.xml><?xml version="1.0" encoding="utf-8"?>
<Properties xmlns="http://schemas.openxmlformats.org/officeDocument/2006/extended-properties" xmlns:vt="http://schemas.openxmlformats.org/officeDocument/2006/docPropsVTypes">
  <Template>Clincal Trials PP2</Template>
  <TotalTime>0</TotalTime>
  <Words>417</Words>
  <Application>Microsoft Office PowerPoint</Application>
  <PresentationFormat>On-screen Show (4:3)</PresentationFormat>
  <Paragraphs>30</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MS PGothic</vt:lpstr>
      <vt:lpstr>MS PGothic</vt: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cp:lastPrinted>2020-01-31T17:00:17Z</cp:lastPrinted>
  <dcterms:created xsi:type="dcterms:W3CDTF">2022-04-04T18:52:35Z</dcterms:created>
  <dcterms:modified xsi:type="dcterms:W3CDTF">2022-04-04T18:52:50Z</dcterms:modified>
</cp:coreProperties>
</file>