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60" r:id="rId2"/>
    <p:sldId id="262" r:id="rId3"/>
    <p:sldId id="266" r:id="rId4"/>
    <p:sldId id="267" r:id="rId5"/>
    <p:sldId id="268" r:id="rId6"/>
    <p:sldId id="263" r:id="rId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18"/>
  </p:normalViewPr>
  <p:slideViewPr>
    <p:cSldViewPr>
      <p:cViewPr varScale="1">
        <p:scale>
          <a:sx n="114" d="100"/>
          <a:sy n="114" d="100"/>
        </p:scale>
        <p:origin x="150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06ACE6C-96B4-BC49-903F-CFAE3B96F30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565353C-E0A4-0945-B84E-2C1AD25A0B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F394811-5D10-6C42-8DF4-D13DB2C82044}"/>
              </a:ext>
            </a:extLst>
          </p:cNvPr>
          <p:cNvSpPr>
            <a:spLocks noGrp="1" noChangeArrowheads="1"/>
          </p:cNvSpPr>
          <p:nvPr>
            <p:ph type="sldNum" sz="quarter" idx="12"/>
          </p:nvPr>
        </p:nvSpPr>
        <p:spPr>
          <a:ln/>
        </p:spPr>
        <p:txBody>
          <a:bodyPr/>
          <a:lstStyle>
            <a:lvl1pPr>
              <a:defRPr/>
            </a:lvl1pPr>
          </a:lstStyle>
          <a:p>
            <a:pPr>
              <a:defRPr/>
            </a:pPr>
            <a:fld id="{E5C58C7D-DF80-F549-A501-3F5E1AE85776}" type="slidenum">
              <a:rPr lang="en-US" altLang="en-US"/>
              <a:pPr>
                <a:defRPr/>
              </a:pPr>
              <a:t>‹#›</a:t>
            </a:fld>
            <a:endParaRPr lang="en-US" altLang="en-US"/>
          </a:p>
        </p:txBody>
      </p:sp>
    </p:spTree>
    <p:extLst>
      <p:ext uri="{BB962C8B-B14F-4D97-AF65-F5344CB8AC3E}">
        <p14:creationId xmlns:p14="http://schemas.microsoft.com/office/powerpoint/2010/main" val="1043680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E799A01-0FDF-2A45-9E97-EA69B14CB3A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2AC3C39-01C2-4B4F-BC10-5C3FAB22C5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D018AAB-89A1-EE4B-98EE-D7CB03D01A9C}"/>
              </a:ext>
            </a:extLst>
          </p:cNvPr>
          <p:cNvSpPr>
            <a:spLocks noGrp="1" noChangeArrowheads="1"/>
          </p:cNvSpPr>
          <p:nvPr>
            <p:ph type="sldNum" sz="quarter" idx="12"/>
          </p:nvPr>
        </p:nvSpPr>
        <p:spPr>
          <a:ln/>
        </p:spPr>
        <p:txBody>
          <a:bodyPr/>
          <a:lstStyle>
            <a:lvl1pPr>
              <a:defRPr/>
            </a:lvl1pPr>
          </a:lstStyle>
          <a:p>
            <a:pPr>
              <a:defRPr/>
            </a:pPr>
            <a:fld id="{6388CBEA-03DC-5142-BFE4-0736BA3415D9}" type="slidenum">
              <a:rPr lang="en-US" altLang="en-US"/>
              <a:pPr>
                <a:defRPr/>
              </a:pPr>
              <a:t>‹#›</a:t>
            </a:fld>
            <a:endParaRPr lang="en-US" altLang="en-US"/>
          </a:p>
        </p:txBody>
      </p:sp>
    </p:spTree>
    <p:extLst>
      <p:ext uri="{BB962C8B-B14F-4D97-AF65-F5344CB8AC3E}">
        <p14:creationId xmlns:p14="http://schemas.microsoft.com/office/powerpoint/2010/main" val="2417920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2EA4266-13CC-CF41-9BE0-BC6733AE52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6569D01-44D2-664C-BE6D-C9B34234E1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319DC20-F5A7-9246-ADED-067F5EF583B5}"/>
              </a:ext>
            </a:extLst>
          </p:cNvPr>
          <p:cNvSpPr>
            <a:spLocks noGrp="1" noChangeArrowheads="1"/>
          </p:cNvSpPr>
          <p:nvPr>
            <p:ph type="sldNum" sz="quarter" idx="12"/>
          </p:nvPr>
        </p:nvSpPr>
        <p:spPr>
          <a:ln/>
        </p:spPr>
        <p:txBody>
          <a:bodyPr/>
          <a:lstStyle>
            <a:lvl1pPr>
              <a:defRPr/>
            </a:lvl1pPr>
          </a:lstStyle>
          <a:p>
            <a:pPr>
              <a:defRPr/>
            </a:pPr>
            <a:fld id="{24D2A60C-4E01-6246-AF29-8B81F5DD3F3D}" type="slidenum">
              <a:rPr lang="en-US" altLang="en-US"/>
              <a:pPr>
                <a:defRPr/>
              </a:pPr>
              <a:t>‹#›</a:t>
            </a:fld>
            <a:endParaRPr lang="en-US" altLang="en-US"/>
          </a:p>
        </p:txBody>
      </p:sp>
    </p:spTree>
    <p:extLst>
      <p:ext uri="{BB962C8B-B14F-4D97-AF65-F5344CB8AC3E}">
        <p14:creationId xmlns:p14="http://schemas.microsoft.com/office/powerpoint/2010/main" val="126381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A7111F0-8DB1-5E46-852D-4D20F1A064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30AB59F-D14C-D04B-B34C-636A99AD70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27317CD-BB30-1948-9569-38C0D89812ED}"/>
              </a:ext>
            </a:extLst>
          </p:cNvPr>
          <p:cNvSpPr>
            <a:spLocks noGrp="1" noChangeArrowheads="1"/>
          </p:cNvSpPr>
          <p:nvPr>
            <p:ph type="sldNum" sz="quarter" idx="12"/>
          </p:nvPr>
        </p:nvSpPr>
        <p:spPr>
          <a:ln/>
        </p:spPr>
        <p:txBody>
          <a:bodyPr/>
          <a:lstStyle>
            <a:lvl1pPr>
              <a:defRPr/>
            </a:lvl1pPr>
          </a:lstStyle>
          <a:p>
            <a:pPr>
              <a:defRPr/>
            </a:pPr>
            <a:fld id="{5476D72B-39E9-3C43-96B3-1078209F8B6D}" type="slidenum">
              <a:rPr lang="en-US" altLang="en-US"/>
              <a:pPr>
                <a:defRPr/>
              </a:pPr>
              <a:t>‹#›</a:t>
            </a:fld>
            <a:endParaRPr lang="en-US" altLang="en-US"/>
          </a:p>
        </p:txBody>
      </p:sp>
    </p:spTree>
    <p:extLst>
      <p:ext uri="{BB962C8B-B14F-4D97-AF65-F5344CB8AC3E}">
        <p14:creationId xmlns:p14="http://schemas.microsoft.com/office/powerpoint/2010/main" val="2798247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a:extLst>
              <a:ext uri="{FF2B5EF4-FFF2-40B4-BE49-F238E27FC236}">
                <a16:creationId xmlns:a16="http://schemas.microsoft.com/office/drawing/2014/main" id="{FC3B4251-CEEA-D64E-9877-7A392352C9F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79CDBE6-AD1E-D443-973B-57E0521C85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813963E-58A7-FD43-BFEF-BE6DAC886355}"/>
              </a:ext>
            </a:extLst>
          </p:cNvPr>
          <p:cNvSpPr>
            <a:spLocks noGrp="1" noChangeArrowheads="1"/>
          </p:cNvSpPr>
          <p:nvPr>
            <p:ph type="sldNum" sz="quarter" idx="12"/>
          </p:nvPr>
        </p:nvSpPr>
        <p:spPr>
          <a:ln/>
        </p:spPr>
        <p:txBody>
          <a:bodyPr/>
          <a:lstStyle>
            <a:lvl1pPr>
              <a:defRPr/>
            </a:lvl1pPr>
          </a:lstStyle>
          <a:p>
            <a:pPr>
              <a:defRPr/>
            </a:pPr>
            <a:fld id="{F717BEF0-C5B8-0D42-B3E9-856BBEC2CBBB}" type="slidenum">
              <a:rPr lang="en-US" altLang="en-US"/>
              <a:pPr>
                <a:defRPr/>
              </a:pPr>
              <a:t>‹#›</a:t>
            </a:fld>
            <a:endParaRPr lang="en-US" altLang="en-US"/>
          </a:p>
        </p:txBody>
      </p:sp>
    </p:spTree>
    <p:extLst>
      <p:ext uri="{BB962C8B-B14F-4D97-AF65-F5344CB8AC3E}">
        <p14:creationId xmlns:p14="http://schemas.microsoft.com/office/powerpoint/2010/main" val="4018968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C5D8476-DA80-5449-A5F1-20796FC702F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7B5D32E-6DF8-C74E-B944-355DA13BB9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835CC4D-28EE-6A4D-8F08-9341DDF75C6A}"/>
              </a:ext>
            </a:extLst>
          </p:cNvPr>
          <p:cNvSpPr>
            <a:spLocks noGrp="1" noChangeArrowheads="1"/>
          </p:cNvSpPr>
          <p:nvPr>
            <p:ph type="sldNum" sz="quarter" idx="12"/>
          </p:nvPr>
        </p:nvSpPr>
        <p:spPr>
          <a:ln/>
        </p:spPr>
        <p:txBody>
          <a:bodyPr/>
          <a:lstStyle>
            <a:lvl1pPr>
              <a:defRPr/>
            </a:lvl1pPr>
          </a:lstStyle>
          <a:p>
            <a:pPr>
              <a:defRPr/>
            </a:pPr>
            <a:fld id="{824C9805-B8DE-0D4F-B472-96F9B12A270A}" type="slidenum">
              <a:rPr lang="en-US" altLang="en-US"/>
              <a:pPr>
                <a:defRPr/>
              </a:pPr>
              <a:t>‹#›</a:t>
            </a:fld>
            <a:endParaRPr lang="en-US" altLang="en-US"/>
          </a:p>
        </p:txBody>
      </p:sp>
    </p:spTree>
    <p:extLst>
      <p:ext uri="{BB962C8B-B14F-4D97-AF65-F5344CB8AC3E}">
        <p14:creationId xmlns:p14="http://schemas.microsoft.com/office/powerpoint/2010/main" val="3117151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05669DC-44D2-024F-BA2A-D5AD611505A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5AC43C1-035A-D948-B585-AF2746E00D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73DBA9E-34C0-4644-9A57-78289DCB7355}"/>
              </a:ext>
            </a:extLst>
          </p:cNvPr>
          <p:cNvSpPr>
            <a:spLocks noGrp="1" noChangeArrowheads="1"/>
          </p:cNvSpPr>
          <p:nvPr>
            <p:ph type="sldNum" sz="quarter" idx="12"/>
          </p:nvPr>
        </p:nvSpPr>
        <p:spPr>
          <a:ln/>
        </p:spPr>
        <p:txBody>
          <a:bodyPr/>
          <a:lstStyle>
            <a:lvl1pPr>
              <a:defRPr/>
            </a:lvl1pPr>
          </a:lstStyle>
          <a:p>
            <a:pPr>
              <a:defRPr/>
            </a:pPr>
            <a:fld id="{3E2E0B41-C47B-8E43-B336-B3AB4297F4C5}" type="slidenum">
              <a:rPr lang="en-US" altLang="en-US"/>
              <a:pPr>
                <a:defRPr/>
              </a:pPr>
              <a:t>‹#›</a:t>
            </a:fld>
            <a:endParaRPr lang="en-US" altLang="en-US"/>
          </a:p>
        </p:txBody>
      </p:sp>
    </p:spTree>
    <p:extLst>
      <p:ext uri="{BB962C8B-B14F-4D97-AF65-F5344CB8AC3E}">
        <p14:creationId xmlns:p14="http://schemas.microsoft.com/office/powerpoint/2010/main" val="653865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C696B6B-45BF-CF43-A9DC-7D17CCDF185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C39083F-C741-864D-86C4-4554E37F1D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A59A735-AFF6-674A-99B5-6713B40F943A}"/>
              </a:ext>
            </a:extLst>
          </p:cNvPr>
          <p:cNvSpPr>
            <a:spLocks noGrp="1" noChangeArrowheads="1"/>
          </p:cNvSpPr>
          <p:nvPr>
            <p:ph type="sldNum" sz="quarter" idx="12"/>
          </p:nvPr>
        </p:nvSpPr>
        <p:spPr>
          <a:ln/>
        </p:spPr>
        <p:txBody>
          <a:bodyPr/>
          <a:lstStyle>
            <a:lvl1pPr>
              <a:defRPr/>
            </a:lvl1pPr>
          </a:lstStyle>
          <a:p>
            <a:pPr>
              <a:defRPr/>
            </a:pPr>
            <a:fld id="{50DD014F-FA97-3E44-B16D-CAFF86D6760D}" type="slidenum">
              <a:rPr lang="en-US" altLang="en-US"/>
              <a:pPr>
                <a:defRPr/>
              </a:pPr>
              <a:t>‹#›</a:t>
            </a:fld>
            <a:endParaRPr lang="en-US" altLang="en-US"/>
          </a:p>
        </p:txBody>
      </p:sp>
    </p:spTree>
    <p:extLst>
      <p:ext uri="{BB962C8B-B14F-4D97-AF65-F5344CB8AC3E}">
        <p14:creationId xmlns:p14="http://schemas.microsoft.com/office/powerpoint/2010/main" val="1289050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1CBB26A-0764-2743-A189-875FCDD8BF5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4464351-1040-364A-96E4-33DF252318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F3D5FC3-45A7-8041-A29B-CDBBD467F77B}"/>
              </a:ext>
            </a:extLst>
          </p:cNvPr>
          <p:cNvSpPr>
            <a:spLocks noGrp="1" noChangeArrowheads="1"/>
          </p:cNvSpPr>
          <p:nvPr>
            <p:ph type="sldNum" sz="quarter" idx="12"/>
          </p:nvPr>
        </p:nvSpPr>
        <p:spPr>
          <a:ln/>
        </p:spPr>
        <p:txBody>
          <a:bodyPr/>
          <a:lstStyle>
            <a:lvl1pPr>
              <a:defRPr/>
            </a:lvl1pPr>
          </a:lstStyle>
          <a:p>
            <a:pPr>
              <a:defRPr/>
            </a:pPr>
            <a:fld id="{69474027-0089-4548-8E51-A2A2312FA3CE}" type="slidenum">
              <a:rPr lang="en-US" altLang="en-US"/>
              <a:pPr>
                <a:defRPr/>
              </a:pPr>
              <a:t>‹#›</a:t>
            </a:fld>
            <a:endParaRPr lang="en-US" altLang="en-US"/>
          </a:p>
        </p:txBody>
      </p:sp>
    </p:spTree>
    <p:extLst>
      <p:ext uri="{BB962C8B-B14F-4D97-AF65-F5344CB8AC3E}">
        <p14:creationId xmlns:p14="http://schemas.microsoft.com/office/powerpoint/2010/main" val="169474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F0658197-C9BC-4D4F-968C-79078453E01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888AF55-E5C5-F341-818A-B30600FE55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7B88968-83B9-0F40-BA91-F2E09E077486}"/>
              </a:ext>
            </a:extLst>
          </p:cNvPr>
          <p:cNvSpPr>
            <a:spLocks noGrp="1" noChangeArrowheads="1"/>
          </p:cNvSpPr>
          <p:nvPr>
            <p:ph type="sldNum" sz="quarter" idx="12"/>
          </p:nvPr>
        </p:nvSpPr>
        <p:spPr>
          <a:ln/>
        </p:spPr>
        <p:txBody>
          <a:bodyPr/>
          <a:lstStyle>
            <a:lvl1pPr>
              <a:defRPr/>
            </a:lvl1pPr>
          </a:lstStyle>
          <a:p>
            <a:pPr>
              <a:defRPr/>
            </a:pPr>
            <a:fld id="{C9E4814C-F9D0-A044-BC5F-0539438D6BC6}" type="slidenum">
              <a:rPr lang="en-US" altLang="en-US"/>
              <a:pPr>
                <a:defRPr/>
              </a:pPr>
              <a:t>‹#›</a:t>
            </a:fld>
            <a:endParaRPr lang="en-US" altLang="en-US"/>
          </a:p>
        </p:txBody>
      </p:sp>
    </p:spTree>
    <p:extLst>
      <p:ext uri="{BB962C8B-B14F-4D97-AF65-F5344CB8AC3E}">
        <p14:creationId xmlns:p14="http://schemas.microsoft.com/office/powerpoint/2010/main" val="71389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0EA00317-9849-B349-8725-C17D175A948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F0D8E63-2F4B-3B48-AD8C-4BA2411BD4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C9F1B94-C77B-3346-8900-46CBE51D8F39}"/>
              </a:ext>
            </a:extLst>
          </p:cNvPr>
          <p:cNvSpPr>
            <a:spLocks noGrp="1" noChangeArrowheads="1"/>
          </p:cNvSpPr>
          <p:nvPr>
            <p:ph type="sldNum" sz="quarter" idx="12"/>
          </p:nvPr>
        </p:nvSpPr>
        <p:spPr>
          <a:ln/>
        </p:spPr>
        <p:txBody>
          <a:bodyPr/>
          <a:lstStyle>
            <a:lvl1pPr>
              <a:defRPr/>
            </a:lvl1pPr>
          </a:lstStyle>
          <a:p>
            <a:pPr>
              <a:defRPr/>
            </a:pPr>
            <a:fld id="{12B2E23D-AAF8-494E-B985-5BB2D6058E94}" type="slidenum">
              <a:rPr lang="en-US" altLang="en-US"/>
              <a:pPr>
                <a:defRPr/>
              </a:pPr>
              <a:t>‹#›</a:t>
            </a:fld>
            <a:endParaRPr lang="en-US" altLang="en-US"/>
          </a:p>
        </p:txBody>
      </p:sp>
    </p:spTree>
    <p:extLst>
      <p:ext uri="{BB962C8B-B14F-4D97-AF65-F5344CB8AC3E}">
        <p14:creationId xmlns:p14="http://schemas.microsoft.com/office/powerpoint/2010/main" val="1006097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24C1CF4-B7AE-DB42-96F7-5A3001F0492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BFD9FC7-32AA-EF44-9282-EF75EA12927F}"/>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024C2D7-7A99-41E7-BC1C-5C5714953BE2}"/>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279E01F0-D742-46CF-8B07-0E01D6D37888}"/>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D684120E-82E7-43B0-A006-796819C1E16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CB0C5BB5-5B60-F840-B83A-9CE93994866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S PGothic" panose="020B0600070205080204" pitchFamily="34" charset="-128"/>
          <a:cs typeface="+mj-cs"/>
        </a:defRPr>
      </a:lvl1pPr>
      <a:lvl2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2pPr>
      <a:lvl3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3pPr>
      <a:lvl4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4pPr>
      <a:lvl5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5pPr>
      <a:lvl6pPr marL="4572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6pPr>
      <a:lvl7pPr marL="9144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7pPr>
      <a:lvl8pPr marL="13716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8pPr>
      <a:lvl9pPr marL="18288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MS PGothic" panose="020B0600070205080204" pitchFamily="34" charset="-128"/>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S PGothic" panose="020B0600070205080204" pitchFamily="34" charset="-128"/>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sidebar_umu.jpg">
            <a:extLst>
              <a:ext uri="{FF2B5EF4-FFF2-40B4-BE49-F238E27FC236}">
                <a16:creationId xmlns:a16="http://schemas.microsoft.com/office/drawing/2014/main" id="{DDDDBD0F-C29D-5341-95B4-CAD3243187D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14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a:extLst>
              <a:ext uri="{FF2B5EF4-FFF2-40B4-BE49-F238E27FC236}">
                <a16:creationId xmlns:a16="http://schemas.microsoft.com/office/drawing/2014/main" id="{75AFFB20-788C-3D41-AED5-0A7373D9751C}"/>
              </a:ext>
            </a:extLst>
          </p:cNvPr>
          <p:cNvSpPr txBox="1">
            <a:spLocks noChangeArrowheads="1"/>
          </p:cNvSpPr>
          <p:nvPr/>
        </p:nvSpPr>
        <p:spPr bwMode="auto">
          <a:xfrm>
            <a:off x="1981200" y="2366963"/>
            <a:ext cx="6477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4400"/>
              <a:t>Is There a Difference Between Alzheimer’s Disease and Dementia?</a:t>
            </a:r>
            <a:endParaRPr lang="en-US" altLang="en-US"/>
          </a:p>
        </p:txBody>
      </p:sp>
      <p:pic>
        <p:nvPicPr>
          <p:cNvPr id="2" name="Online Media 1" descr="Recorded Sound">
            <a:hlinkClick r:id="" action="ppaction://media"/>
            <a:extLst>
              <a:ext uri="{FF2B5EF4-FFF2-40B4-BE49-F238E27FC236}">
                <a16:creationId xmlns:a16="http://schemas.microsoft.com/office/drawing/2014/main" id="{DC022033-5C16-6B47-B66B-D6077DDBB03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45400" y="54864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sidebar_midblue.jpg">
            <a:extLst>
              <a:ext uri="{FF2B5EF4-FFF2-40B4-BE49-F238E27FC236}">
                <a16:creationId xmlns:a16="http://schemas.microsoft.com/office/drawing/2014/main" id="{9C67FEA0-4F8F-624B-BB8B-6DFAE8B228A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9" descr="footer_umu.jpg">
            <a:extLst>
              <a:ext uri="{FF2B5EF4-FFF2-40B4-BE49-F238E27FC236}">
                <a16:creationId xmlns:a16="http://schemas.microsoft.com/office/drawing/2014/main" id="{604BC14F-9402-AB45-AD6D-09067B3CA95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3">
            <a:extLst>
              <a:ext uri="{FF2B5EF4-FFF2-40B4-BE49-F238E27FC236}">
                <a16:creationId xmlns:a16="http://schemas.microsoft.com/office/drawing/2014/main" id="{84FEA4FC-1593-7442-AFC8-44EE1DF512E6}"/>
              </a:ext>
            </a:extLst>
          </p:cNvPr>
          <p:cNvSpPr>
            <a:spLocks noChangeArrowheads="1"/>
          </p:cNvSpPr>
          <p:nvPr/>
        </p:nvSpPr>
        <p:spPr bwMode="auto">
          <a:xfrm>
            <a:off x="990600" y="914400"/>
            <a:ext cx="7858125"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nSpc>
                <a:spcPct val="107000"/>
              </a:lnSpc>
              <a:spcBef>
                <a:spcPct val="0"/>
              </a:spcBef>
              <a:spcAft>
                <a:spcPts val="800"/>
              </a:spcAft>
              <a:buFontTx/>
              <a:buNone/>
            </a:pPr>
            <a:r>
              <a:rPr lang="en-US" altLang="en-US" sz="2000" b="1" dirty="0"/>
              <a:t>Is There a Difference Between Alzheimer’s Disease and Dementia?</a:t>
            </a:r>
          </a:p>
          <a:p>
            <a:pPr>
              <a:spcBef>
                <a:spcPct val="0"/>
              </a:spcBef>
              <a:buFontTx/>
              <a:buNone/>
            </a:pPr>
            <a:r>
              <a:rPr lang="en-US" altLang="en-US" sz="2000" dirty="0"/>
              <a:t>Yes. There is a difference between Alzheimer’s disease and dementia. Dementia is the general word for a brain disease that causes a decline in memory, reasoning, and thinking skills. There are many different medical conditions that can cause dementia. Alzheimer’s disease is the most common cause of dementia in the United States.</a:t>
            </a:r>
            <a:endParaRPr lang="en-US" altLang="en-US" sz="2400" dirty="0"/>
          </a:p>
        </p:txBody>
      </p:sp>
      <p:pic>
        <p:nvPicPr>
          <p:cNvPr id="2" name="Online Media 1" descr="Recorded Sound">
            <a:hlinkClick r:id="" action="ppaction://media"/>
            <a:extLst>
              <a:ext uri="{FF2B5EF4-FFF2-40B4-BE49-F238E27FC236}">
                <a16:creationId xmlns:a16="http://schemas.microsoft.com/office/drawing/2014/main" id="{FDC30543-FB8F-5842-B6F1-99B45ECD4DA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48600" y="51308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1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idebar_midblue.jpg">
            <a:extLst>
              <a:ext uri="{FF2B5EF4-FFF2-40B4-BE49-F238E27FC236}">
                <a16:creationId xmlns:a16="http://schemas.microsoft.com/office/drawing/2014/main" id="{877BD954-63A6-7448-8A3C-FBA3F151893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9" descr="footer_umu.jpg">
            <a:extLst>
              <a:ext uri="{FF2B5EF4-FFF2-40B4-BE49-F238E27FC236}">
                <a16:creationId xmlns:a16="http://schemas.microsoft.com/office/drawing/2014/main" id="{9C656962-AEC2-0D43-85B7-5D54C0486C3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3">
            <a:extLst>
              <a:ext uri="{FF2B5EF4-FFF2-40B4-BE49-F238E27FC236}">
                <a16:creationId xmlns:a16="http://schemas.microsoft.com/office/drawing/2014/main" id="{37656EC1-420D-F84A-9C91-D055E2E8793A}"/>
              </a:ext>
            </a:extLst>
          </p:cNvPr>
          <p:cNvSpPr>
            <a:spLocks noChangeArrowheads="1"/>
          </p:cNvSpPr>
          <p:nvPr/>
        </p:nvSpPr>
        <p:spPr bwMode="auto">
          <a:xfrm>
            <a:off x="990600" y="914400"/>
            <a:ext cx="7858125"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nSpc>
                <a:spcPct val="107000"/>
              </a:lnSpc>
              <a:spcBef>
                <a:spcPct val="0"/>
              </a:spcBef>
              <a:spcAft>
                <a:spcPts val="800"/>
              </a:spcAft>
              <a:buFontTx/>
              <a:buNone/>
            </a:pPr>
            <a:r>
              <a:rPr lang="en-US" altLang="en-US" sz="2000" b="1"/>
              <a:t>What is Dementia?</a:t>
            </a:r>
          </a:p>
          <a:p>
            <a:pPr>
              <a:spcBef>
                <a:spcPct val="0"/>
              </a:spcBef>
              <a:buFontTx/>
              <a:buNone/>
            </a:pPr>
            <a:r>
              <a:rPr lang="en-US" altLang="en-US" sz="2000"/>
              <a:t>Dementia affects memory, the ability to make decisions, daily functioning, as well as mood and behavior. In some types of dementia, symptoms may begin as a problem remembering new information that slowly gets worse over time, causing problems with a person’s ability to get through the day on their own. In other types of dementia, personality changes or behavior problems may begin before memory loss. Each type of dementia has different signs and symptoms. A person can have more than one kind of dementia at the same time.</a:t>
            </a:r>
            <a:endParaRPr lang="en-US" altLang="en-US" sz="2400"/>
          </a:p>
        </p:txBody>
      </p:sp>
      <p:pic>
        <p:nvPicPr>
          <p:cNvPr id="2" name="Online Media 1" descr="Recorded Sound">
            <a:hlinkClick r:id="" action="ppaction://media"/>
            <a:extLst>
              <a:ext uri="{FF2B5EF4-FFF2-40B4-BE49-F238E27FC236}">
                <a16:creationId xmlns:a16="http://schemas.microsoft.com/office/drawing/2014/main" id="{519CB192-45C6-4446-ACE7-BF0C6088671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35925" y="514985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1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sidebar_midblue.jpg">
            <a:extLst>
              <a:ext uri="{FF2B5EF4-FFF2-40B4-BE49-F238E27FC236}">
                <a16:creationId xmlns:a16="http://schemas.microsoft.com/office/drawing/2014/main" id="{D5441DE2-D563-064C-974F-10C97202F74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9" descr="footer_umu.jpg">
            <a:extLst>
              <a:ext uri="{FF2B5EF4-FFF2-40B4-BE49-F238E27FC236}">
                <a16:creationId xmlns:a16="http://schemas.microsoft.com/office/drawing/2014/main" id="{0D28A4F5-8003-AF46-AFBE-55F75692B64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a:extLst>
              <a:ext uri="{FF2B5EF4-FFF2-40B4-BE49-F238E27FC236}">
                <a16:creationId xmlns:a16="http://schemas.microsoft.com/office/drawing/2014/main" id="{F448D590-130C-4D41-9945-0E00CDCAD60D}"/>
              </a:ext>
            </a:extLst>
          </p:cNvPr>
          <p:cNvSpPr>
            <a:spLocks noChangeArrowheads="1"/>
          </p:cNvSpPr>
          <p:nvPr/>
        </p:nvSpPr>
        <p:spPr bwMode="auto">
          <a:xfrm>
            <a:off x="990600" y="914400"/>
            <a:ext cx="785812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nSpc>
                <a:spcPct val="107000"/>
              </a:lnSpc>
              <a:spcBef>
                <a:spcPct val="0"/>
              </a:spcBef>
              <a:spcAft>
                <a:spcPts val="800"/>
              </a:spcAft>
              <a:buFontTx/>
              <a:buNone/>
              <a:defRPr/>
            </a:pPr>
            <a:r>
              <a:rPr lang="en-US" altLang="en-US" sz="2000" b="1" dirty="0"/>
              <a:t>Common Types of Dementia Include:</a:t>
            </a:r>
          </a:p>
          <a:p>
            <a:pPr marL="342900" indent="-342900">
              <a:spcBef>
                <a:spcPct val="0"/>
              </a:spcBef>
              <a:defRPr/>
            </a:pPr>
            <a:r>
              <a:rPr lang="en-US" altLang="en-US" sz="2000" dirty="0"/>
              <a:t>Alzheimer’s disease (most common)</a:t>
            </a:r>
          </a:p>
          <a:p>
            <a:pPr marL="342900" indent="-342900">
              <a:spcBef>
                <a:spcPct val="0"/>
              </a:spcBef>
              <a:defRPr/>
            </a:pPr>
            <a:r>
              <a:rPr lang="en-US" altLang="en-US" sz="2000" dirty="0"/>
              <a:t>Lewy body dementia</a:t>
            </a:r>
          </a:p>
          <a:p>
            <a:pPr marL="342900" indent="-342900">
              <a:spcBef>
                <a:spcPct val="0"/>
              </a:spcBef>
              <a:defRPr/>
            </a:pPr>
            <a:r>
              <a:rPr lang="en-US" altLang="en-US" sz="2000" dirty="0"/>
              <a:t>Vascular dementia</a:t>
            </a:r>
          </a:p>
          <a:p>
            <a:pPr marL="342900" indent="-342900">
              <a:spcBef>
                <a:spcPct val="0"/>
              </a:spcBef>
              <a:defRPr/>
            </a:pPr>
            <a:r>
              <a:rPr lang="en-US" altLang="en-US" sz="2000" dirty="0"/>
              <a:t>Huntington’s disease</a:t>
            </a:r>
          </a:p>
          <a:p>
            <a:pPr marL="342900" indent="-342900">
              <a:spcBef>
                <a:spcPct val="0"/>
              </a:spcBef>
              <a:defRPr/>
            </a:pPr>
            <a:r>
              <a:rPr lang="en-US" altLang="en-US" sz="2000" dirty="0"/>
              <a:t>Frontotemporal dementia</a:t>
            </a:r>
          </a:p>
          <a:p>
            <a:pPr>
              <a:spcBef>
                <a:spcPct val="0"/>
              </a:spcBef>
              <a:buFontTx/>
              <a:buNone/>
              <a:defRPr/>
            </a:pPr>
            <a:r>
              <a:rPr lang="en-US" altLang="en-US" sz="2400" dirty="0"/>
              <a:t> </a:t>
            </a:r>
          </a:p>
        </p:txBody>
      </p:sp>
      <p:pic>
        <p:nvPicPr>
          <p:cNvPr id="2" name="Online Media 1" descr="Recorded Sound">
            <a:hlinkClick r:id="" action="ppaction://media"/>
            <a:extLst>
              <a:ext uri="{FF2B5EF4-FFF2-40B4-BE49-F238E27FC236}">
                <a16:creationId xmlns:a16="http://schemas.microsoft.com/office/drawing/2014/main" id="{3E8B4D0F-43B8-5342-85FE-67A89DBA794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48600" y="52578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6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sidebar_midblue.jpg">
            <a:extLst>
              <a:ext uri="{FF2B5EF4-FFF2-40B4-BE49-F238E27FC236}">
                <a16:creationId xmlns:a16="http://schemas.microsoft.com/office/drawing/2014/main" id="{AB2DD690-18BD-554B-AF18-929F040BE79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9" descr="footer_umu.jpg">
            <a:extLst>
              <a:ext uri="{FF2B5EF4-FFF2-40B4-BE49-F238E27FC236}">
                <a16:creationId xmlns:a16="http://schemas.microsoft.com/office/drawing/2014/main" id="{EFB6C310-E838-1546-A097-CCFB9C57518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3">
            <a:extLst>
              <a:ext uri="{FF2B5EF4-FFF2-40B4-BE49-F238E27FC236}">
                <a16:creationId xmlns:a16="http://schemas.microsoft.com/office/drawing/2014/main" id="{809BE2DF-0CDF-4E25-A369-E0ED5E7194BC}"/>
              </a:ext>
            </a:extLst>
          </p:cNvPr>
          <p:cNvSpPr>
            <a:spLocks noChangeArrowheads="1"/>
          </p:cNvSpPr>
          <p:nvPr/>
        </p:nvSpPr>
        <p:spPr bwMode="auto">
          <a:xfrm>
            <a:off x="762000" y="914400"/>
            <a:ext cx="808672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nSpc>
                <a:spcPct val="107000"/>
              </a:lnSpc>
              <a:spcBef>
                <a:spcPct val="0"/>
              </a:spcBef>
              <a:spcAft>
                <a:spcPts val="800"/>
              </a:spcAft>
              <a:buFontTx/>
              <a:buNone/>
              <a:defRPr/>
            </a:pPr>
            <a:r>
              <a:rPr lang="en-US" altLang="en-US" sz="2000" b="1" dirty="0"/>
              <a:t>Dementia may also be associated with the following conditions:</a:t>
            </a:r>
          </a:p>
          <a:p>
            <a:pPr marL="342900" indent="-342900">
              <a:lnSpc>
                <a:spcPct val="107000"/>
              </a:lnSpc>
              <a:spcBef>
                <a:spcPct val="0"/>
              </a:spcBef>
              <a:defRPr/>
            </a:pPr>
            <a:r>
              <a:rPr lang="en-US" altLang="en-US" sz="2000" dirty="0"/>
              <a:t>Parkinson’s disease</a:t>
            </a:r>
          </a:p>
          <a:p>
            <a:pPr marL="342900" indent="-342900">
              <a:lnSpc>
                <a:spcPct val="107000"/>
              </a:lnSpc>
              <a:spcBef>
                <a:spcPct val="0"/>
              </a:spcBef>
              <a:defRPr/>
            </a:pPr>
            <a:r>
              <a:rPr lang="en-US" altLang="en-US" sz="2000" dirty="0"/>
              <a:t>Creutzfeldt-Jakob Disease</a:t>
            </a:r>
          </a:p>
          <a:p>
            <a:pPr marL="342900" indent="-342900">
              <a:lnSpc>
                <a:spcPct val="107000"/>
              </a:lnSpc>
              <a:spcBef>
                <a:spcPct val="0"/>
              </a:spcBef>
              <a:defRPr/>
            </a:pPr>
            <a:r>
              <a:rPr lang="en-US" altLang="en-US" sz="2000" dirty="0"/>
              <a:t>Chronic Traumatic Encephalopathy (CTE) seen in athletes who have had many concussions.</a:t>
            </a:r>
          </a:p>
          <a:p>
            <a:pPr marL="342900" indent="-342900">
              <a:lnSpc>
                <a:spcPct val="107000"/>
              </a:lnSpc>
              <a:spcBef>
                <a:spcPct val="0"/>
              </a:spcBef>
              <a:defRPr/>
            </a:pPr>
            <a:r>
              <a:rPr lang="en-US" altLang="en-US" sz="2000" dirty="0"/>
              <a:t>HIV/AIDS</a:t>
            </a:r>
          </a:p>
        </p:txBody>
      </p:sp>
      <p:pic>
        <p:nvPicPr>
          <p:cNvPr id="2" name="Online Media 1" descr="Recorded Sound">
            <a:hlinkClick r:id="" action="ppaction://media"/>
            <a:extLst>
              <a:ext uri="{FF2B5EF4-FFF2-40B4-BE49-F238E27FC236}">
                <a16:creationId xmlns:a16="http://schemas.microsoft.com/office/drawing/2014/main" id="{2EB97E1D-7F51-A34B-BAEE-979A8D52982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48600" y="5116512"/>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sidebar_midblue.jpg">
            <a:extLst>
              <a:ext uri="{FF2B5EF4-FFF2-40B4-BE49-F238E27FC236}">
                <a16:creationId xmlns:a16="http://schemas.microsoft.com/office/drawing/2014/main" id="{03FF15A5-C381-D942-86EE-BC6F5427C6D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descr="footer_umu.jpg">
            <a:extLst>
              <a:ext uri="{FF2B5EF4-FFF2-40B4-BE49-F238E27FC236}">
                <a16:creationId xmlns:a16="http://schemas.microsoft.com/office/drawing/2014/main" id="{13B54A85-AF5D-4644-AE5A-C0CE8ACC303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3">
            <a:extLst>
              <a:ext uri="{FF2B5EF4-FFF2-40B4-BE49-F238E27FC236}">
                <a16:creationId xmlns:a16="http://schemas.microsoft.com/office/drawing/2014/main" id="{BE2FE6E1-B19D-BA4F-9E96-DB4056C6638E}"/>
              </a:ext>
            </a:extLst>
          </p:cNvPr>
          <p:cNvSpPr>
            <a:spLocks noChangeArrowheads="1"/>
          </p:cNvSpPr>
          <p:nvPr/>
        </p:nvSpPr>
        <p:spPr bwMode="auto">
          <a:xfrm>
            <a:off x="990600" y="914400"/>
            <a:ext cx="7939088"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nSpc>
                <a:spcPct val="107000"/>
              </a:lnSpc>
              <a:spcBef>
                <a:spcPct val="0"/>
              </a:spcBef>
              <a:spcAft>
                <a:spcPts val="800"/>
              </a:spcAft>
              <a:buFontTx/>
              <a:buNone/>
            </a:pPr>
            <a:r>
              <a:rPr lang="en-US" altLang="en-US" sz="2000"/>
              <a:t>For additional information please refer to the Virtual Health Library.</a:t>
            </a:r>
          </a:p>
          <a:p>
            <a:pPr>
              <a:lnSpc>
                <a:spcPct val="107000"/>
              </a:lnSpc>
              <a:spcBef>
                <a:spcPct val="0"/>
              </a:spcBef>
              <a:spcAft>
                <a:spcPts val="800"/>
              </a:spcAft>
              <a:buFontTx/>
              <a:buNone/>
            </a:pPr>
            <a:endParaRPr lang="en-US" altLang="en-US" sz="2000"/>
          </a:p>
          <a:p>
            <a:pPr>
              <a:lnSpc>
                <a:spcPct val="107000"/>
              </a:lnSpc>
              <a:spcBef>
                <a:spcPct val="0"/>
              </a:spcBef>
              <a:spcAft>
                <a:spcPts val="800"/>
              </a:spcAft>
              <a:buFontTx/>
              <a:buNone/>
            </a:pPr>
            <a:endParaRPr lang="en-US" altLang="en-US" sz="2000"/>
          </a:p>
          <a:p>
            <a:pPr>
              <a:lnSpc>
                <a:spcPct val="107000"/>
              </a:lnSpc>
              <a:spcBef>
                <a:spcPct val="0"/>
              </a:spcBef>
              <a:spcAft>
                <a:spcPts val="800"/>
              </a:spcAft>
              <a:buFontTx/>
              <a:buNone/>
            </a:pPr>
            <a:r>
              <a:rPr lang="en-US" altLang="en-US" sz="2000"/>
              <a:t>Have questions? </a:t>
            </a:r>
          </a:p>
          <a:p>
            <a:pPr>
              <a:lnSpc>
                <a:spcPct val="107000"/>
              </a:lnSpc>
              <a:spcBef>
                <a:spcPct val="0"/>
              </a:spcBef>
              <a:spcAft>
                <a:spcPts val="800"/>
              </a:spcAft>
              <a:buFontTx/>
              <a:buNone/>
            </a:pPr>
            <a:r>
              <a:rPr lang="en-US" altLang="en-US" sz="2000"/>
              <a:t>Ask your doctor or health care provider at your next appointment.</a:t>
            </a:r>
          </a:p>
        </p:txBody>
      </p:sp>
      <p:sp>
        <p:nvSpPr>
          <p:cNvPr id="7173" name="Rectangle 4">
            <a:extLst>
              <a:ext uri="{FF2B5EF4-FFF2-40B4-BE49-F238E27FC236}">
                <a16:creationId xmlns:a16="http://schemas.microsoft.com/office/drawing/2014/main" id="{649E29EE-F269-DB40-BAF5-3690A94E2386}"/>
              </a:ext>
            </a:extLst>
          </p:cNvPr>
          <p:cNvSpPr>
            <a:spLocks noChangeArrowheads="1"/>
          </p:cNvSpPr>
          <p:nvPr/>
        </p:nvSpPr>
        <p:spPr bwMode="auto">
          <a:xfrm>
            <a:off x="709612" y="5461001"/>
            <a:ext cx="77247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2971800" algn="ctr"/>
                <a:tab pos="5943600" algn="r"/>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2971800" algn="ctr"/>
                <a:tab pos="5943600" algn="r"/>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2971800" algn="ctr"/>
                <a:tab pos="5943600" algn="r"/>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9pPr>
          </a:lstStyle>
          <a:p>
            <a:pPr>
              <a:buFontTx/>
              <a:buNone/>
            </a:pPr>
            <a:r>
              <a:rPr lang="en-US" altLang="en-US" sz="1000" dirty="0">
                <a:solidFill>
                  <a:schemeClr val="bg2"/>
                </a:solidFill>
                <a:latin typeface="Calibri" panose="020F0502020204030204" pitchFamily="34" charset="0"/>
                <a:cs typeface="Times New Roman" panose="02020603050405020304" pitchFamily="18" charset="0"/>
              </a:rPr>
              <a:t>Created February 2020. Medically reviewed by Sharon </a:t>
            </a:r>
            <a:r>
              <a:rPr lang="en-US" altLang="en-US" sz="1000" dirty="0" err="1">
                <a:solidFill>
                  <a:schemeClr val="bg2"/>
                </a:solidFill>
                <a:latin typeface="Calibri" panose="020F0502020204030204" pitchFamily="34" charset="0"/>
                <a:cs typeface="Times New Roman" panose="02020603050405020304" pitchFamily="18" charset="0"/>
              </a:rPr>
              <a:t>Brangman</a:t>
            </a:r>
            <a:r>
              <a:rPr lang="en-US" altLang="en-US" sz="1000" dirty="0">
                <a:solidFill>
                  <a:schemeClr val="bg2"/>
                </a:solidFill>
                <a:latin typeface="Calibri" panose="020F0502020204030204" pitchFamily="34" charset="0"/>
                <a:cs typeface="Times New Roman" panose="02020603050405020304" pitchFamily="18" charset="0"/>
              </a:rPr>
              <a:t>, MD, FACP, AGSF</a:t>
            </a:r>
          </a:p>
          <a:p>
            <a:pPr>
              <a:buFontTx/>
              <a:buNone/>
            </a:pPr>
            <a:r>
              <a:rPr lang="en-US" altLang="en-US" sz="1000" dirty="0">
                <a:solidFill>
                  <a:schemeClr val="bg2"/>
                </a:solidFill>
                <a:latin typeface="Calibri" panose="020F0502020204030204" pitchFamily="34" charset="0"/>
                <a:cs typeface="Times New Roman" panose="02020603050405020304" pitchFamily="18" charset="0"/>
              </a:rPr>
              <a:t>Types of Dementia – Alzheimer’s Association https://</a:t>
            </a:r>
            <a:r>
              <a:rPr lang="en-US" altLang="en-US" sz="1000" dirty="0" err="1">
                <a:solidFill>
                  <a:schemeClr val="bg2"/>
                </a:solidFill>
                <a:latin typeface="Calibri" panose="020F0502020204030204" pitchFamily="34" charset="0"/>
                <a:cs typeface="Times New Roman" panose="02020603050405020304" pitchFamily="18" charset="0"/>
              </a:rPr>
              <a:t>www.alz.org</a:t>
            </a:r>
            <a:r>
              <a:rPr lang="en-US" altLang="en-US" sz="1000" dirty="0">
                <a:solidFill>
                  <a:schemeClr val="bg2"/>
                </a:solidFill>
                <a:latin typeface="Calibri" panose="020F0502020204030204" pitchFamily="34" charset="0"/>
                <a:cs typeface="Times New Roman" panose="02020603050405020304" pitchFamily="18" charset="0"/>
              </a:rPr>
              <a:t>/</a:t>
            </a:r>
            <a:r>
              <a:rPr lang="en-US" altLang="en-US" sz="1000" dirty="0" err="1">
                <a:solidFill>
                  <a:schemeClr val="bg2"/>
                </a:solidFill>
                <a:latin typeface="Calibri" panose="020F0502020204030204" pitchFamily="34" charset="0"/>
                <a:cs typeface="Times New Roman" panose="02020603050405020304" pitchFamily="18" charset="0"/>
              </a:rPr>
              <a:t>alzheimers</a:t>
            </a:r>
            <a:r>
              <a:rPr lang="en-US" altLang="en-US" sz="1000" dirty="0">
                <a:solidFill>
                  <a:schemeClr val="bg2"/>
                </a:solidFill>
                <a:latin typeface="Calibri" panose="020F0502020204030204" pitchFamily="34" charset="0"/>
                <a:cs typeface="Times New Roman" panose="02020603050405020304" pitchFamily="18" charset="0"/>
              </a:rPr>
              <a:t>-dementia/what-is-dementia/types-of-dementia</a:t>
            </a:r>
          </a:p>
          <a:p>
            <a:pPr>
              <a:buFontTx/>
              <a:buNone/>
            </a:pPr>
            <a:r>
              <a:rPr lang="en-US" altLang="en-US" sz="1000" dirty="0">
                <a:solidFill>
                  <a:schemeClr val="bg2"/>
                </a:solidFill>
                <a:latin typeface="Calibri" panose="020F0502020204030204" pitchFamily="34" charset="0"/>
                <a:cs typeface="Times New Roman" panose="02020603050405020304" pitchFamily="18" charset="0"/>
              </a:rPr>
              <a:t>Dementia – </a:t>
            </a:r>
            <a:r>
              <a:rPr lang="en-US" altLang="en-US" sz="1000" dirty="0" err="1">
                <a:solidFill>
                  <a:schemeClr val="bg2"/>
                </a:solidFill>
                <a:latin typeface="Calibri" panose="020F0502020204030204" pitchFamily="34" charset="0"/>
                <a:cs typeface="Times New Roman" panose="02020603050405020304" pitchFamily="18" charset="0"/>
              </a:rPr>
              <a:t>medline</a:t>
            </a:r>
            <a:r>
              <a:rPr lang="en-US" altLang="en-US" sz="1000" dirty="0">
                <a:solidFill>
                  <a:schemeClr val="bg2"/>
                </a:solidFill>
                <a:latin typeface="Calibri" panose="020F0502020204030204" pitchFamily="34" charset="0"/>
                <a:cs typeface="Times New Roman" panose="02020603050405020304" pitchFamily="18" charset="0"/>
              </a:rPr>
              <a:t> plus, national library </a:t>
            </a:r>
            <a:r>
              <a:rPr lang="en-US" altLang="en-US" sz="1000" dirty="0" err="1">
                <a:solidFill>
                  <a:schemeClr val="bg2"/>
                </a:solidFill>
                <a:latin typeface="Calibri" panose="020F0502020204030204" pitchFamily="34" charset="0"/>
                <a:cs typeface="Times New Roman" panose="02020603050405020304" pitchFamily="18" charset="0"/>
              </a:rPr>
              <a:t>ofmedicine</a:t>
            </a:r>
            <a:r>
              <a:rPr lang="en-US" altLang="en-US" sz="1000" dirty="0">
                <a:solidFill>
                  <a:schemeClr val="bg2"/>
                </a:solidFill>
                <a:latin typeface="Calibri" panose="020F0502020204030204" pitchFamily="34" charset="0"/>
                <a:cs typeface="Times New Roman" panose="02020603050405020304" pitchFamily="18" charset="0"/>
              </a:rPr>
              <a:t>.</a:t>
            </a:r>
          </a:p>
        </p:txBody>
      </p:sp>
      <p:pic>
        <p:nvPicPr>
          <p:cNvPr id="2" name="Online Media 1" descr="Recorded Sound">
            <a:hlinkClick r:id="" action="ppaction://media"/>
            <a:extLst>
              <a:ext uri="{FF2B5EF4-FFF2-40B4-BE49-F238E27FC236}">
                <a16:creationId xmlns:a16="http://schemas.microsoft.com/office/drawing/2014/main" id="{176219C2-9C83-8B44-B542-6AAD0E9239D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74025" y="4648201"/>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9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4" charset="0"/>
            <a:ea typeface="ＭＳ Ｐゴシック" pitchFamily="64" charset="-128"/>
            <a:cs typeface="ＭＳ Ｐゴシック"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s There a Difference Between Alzheimer's Disease and  Dementia  -  Compatibility Mode" id="{136B47CA-41D7-8541-BF62-515A62BC055D}" vid="{6B2BD8D7-3B68-A842-B55C-6A18FA843EE7}"/>
    </a:ext>
  </a:extLst>
</a:theme>
</file>

<file path=docProps/app.xml><?xml version="1.0" encoding="utf-8"?>
<Properties xmlns="http://schemas.openxmlformats.org/officeDocument/2006/extended-properties" xmlns:vt="http://schemas.openxmlformats.org/officeDocument/2006/docPropsVTypes">
  <Template>Is There a Difference Between Alzheimer's Disease and  Dementia_PP</Template>
  <TotalTime>0</TotalTime>
  <Words>305</Words>
  <Application>Microsoft Office PowerPoint</Application>
  <PresentationFormat>On-screen Show (4:3)</PresentationFormat>
  <Paragraphs>25</Paragraphs>
  <Slides>6</Slides>
  <Notes>0</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MS PGothic</vt:lpstr>
      <vt:lpstr>MS PGothic</vt:lpstr>
      <vt:lpstr>Arial</vt:lpstr>
      <vt:lpstr>Calibri</vt:lpstr>
      <vt:lpstr>Times New Roman</vt:lpstr>
      <vt:lpstr>Blank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SUNY UPSTATE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Sonny L. Fantacone</dc:creator>
  <cp:lastModifiedBy>Sonny L. Fantacone</cp:lastModifiedBy>
  <cp:revision>1</cp:revision>
  <cp:lastPrinted>2020-01-31T17:00:17Z</cp:lastPrinted>
  <dcterms:created xsi:type="dcterms:W3CDTF">2022-04-04T18:55:15Z</dcterms:created>
  <dcterms:modified xsi:type="dcterms:W3CDTF">2022-04-04T18:56:04Z</dcterms:modified>
</cp:coreProperties>
</file>