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3" r:id="rId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13"/>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6ACE6C-96B4-BC49-903F-CFAE3B96F3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65353C-E0A4-0945-B84E-2C1AD25A0B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394811-5D10-6C42-8DF4-D13DB2C82044}"/>
              </a:ext>
            </a:extLst>
          </p:cNvPr>
          <p:cNvSpPr>
            <a:spLocks noGrp="1" noChangeArrowheads="1"/>
          </p:cNvSpPr>
          <p:nvPr>
            <p:ph type="sldNum" sz="quarter" idx="12"/>
          </p:nvPr>
        </p:nvSpPr>
        <p:spPr>
          <a:ln/>
        </p:spPr>
        <p:txBody>
          <a:bodyPr/>
          <a:lstStyle>
            <a:lvl1pPr>
              <a:defRPr/>
            </a:lvl1pPr>
          </a:lstStyle>
          <a:p>
            <a:pPr>
              <a:defRPr/>
            </a:pPr>
            <a:fld id="{E5C58C7D-DF80-F549-A501-3F5E1AE85776}" type="slidenum">
              <a:rPr lang="en-US" altLang="en-US"/>
              <a:pPr>
                <a:defRPr/>
              </a:pPr>
              <a:t>‹#›</a:t>
            </a:fld>
            <a:endParaRPr lang="en-US" altLang="en-US"/>
          </a:p>
        </p:txBody>
      </p:sp>
    </p:spTree>
    <p:extLst>
      <p:ext uri="{BB962C8B-B14F-4D97-AF65-F5344CB8AC3E}">
        <p14:creationId xmlns:p14="http://schemas.microsoft.com/office/powerpoint/2010/main" val="104368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799A01-0FDF-2A45-9E97-EA69B14CB3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AC3C39-01C2-4B4F-BC10-5C3FAB22C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18AAB-89A1-EE4B-98EE-D7CB03D01A9C}"/>
              </a:ext>
            </a:extLst>
          </p:cNvPr>
          <p:cNvSpPr>
            <a:spLocks noGrp="1" noChangeArrowheads="1"/>
          </p:cNvSpPr>
          <p:nvPr>
            <p:ph type="sldNum" sz="quarter" idx="12"/>
          </p:nvPr>
        </p:nvSpPr>
        <p:spPr>
          <a:ln/>
        </p:spPr>
        <p:txBody>
          <a:bodyPr/>
          <a:lstStyle>
            <a:lvl1pPr>
              <a:defRPr/>
            </a:lvl1pPr>
          </a:lstStyle>
          <a:p>
            <a:pPr>
              <a:defRPr/>
            </a:pPr>
            <a:fld id="{6388CBEA-03DC-5142-BFE4-0736BA3415D9}" type="slidenum">
              <a:rPr lang="en-US" altLang="en-US"/>
              <a:pPr>
                <a:defRPr/>
              </a:pPr>
              <a:t>‹#›</a:t>
            </a:fld>
            <a:endParaRPr lang="en-US" altLang="en-US"/>
          </a:p>
        </p:txBody>
      </p:sp>
    </p:spTree>
    <p:extLst>
      <p:ext uri="{BB962C8B-B14F-4D97-AF65-F5344CB8AC3E}">
        <p14:creationId xmlns:p14="http://schemas.microsoft.com/office/powerpoint/2010/main" val="241792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EA4266-13CC-CF41-9BE0-BC6733AE52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569D01-44D2-664C-BE6D-C9B34234E1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19DC20-F5A7-9246-ADED-067F5EF583B5}"/>
              </a:ext>
            </a:extLst>
          </p:cNvPr>
          <p:cNvSpPr>
            <a:spLocks noGrp="1" noChangeArrowheads="1"/>
          </p:cNvSpPr>
          <p:nvPr>
            <p:ph type="sldNum" sz="quarter" idx="12"/>
          </p:nvPr>
        </p:nvSpPr>
        <p:spPr>
          <a:ln/>
        </p:spPr>
        <p:txBody>
          <a:bodyPr/>
          <a:lstStyle>
            <a:lvl1pPr>
              <a:defRPr/>
            </a:lvl1pPr>
          </a:lstStyle>
          <a:p>
            <a:pPr>
              <a:defRPr/>
            </a:pPr>
            <a:fld id="{24D2A60C-4E01-6246-AF29-8B81F5DD3F3D}" type="slidenum">
              <a:rPr lang="en-US" altLang="en-US"/>
              <a:pPr>
                <a:defRPr/>
              </a:pPr>
              <a:t>‹#›</a:t>
            </a:fld>
            <a:endParaRPr lang="en-US" altLang="en-US"/>
          </a:p>
        </p:txBody>
      </p:sp>
    </p:spTree>
    <p:extLst>
      <p:ext uri="{BB962C8B-B14F-4D97-AF65-F5344CB8AC3E}">
        <p14:creationId xmlns:p14="http://schemas.microsoft.com/office/powerpoint/2010/main" val="12638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7111F0-8DB1-5E46-852D-4D20F1A06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0AB59F-D14C-D04B-B34C-636A99AD70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7317CD-BB30-1948-9569-38C0D89812ED}"/>
              </a:ext>
            </a:extLst>
          </p:cNvPr>
          <p:cNvSpPr>
            <a:spLocks noGrp="1" noChangeArrowheads="1"/>
          </p:cNvSpPr>
          <p:nvPr>
            <p:ph type="sldNum" sz="quarter" idx="12"/>
          </p:nvPr>
        </p:nvSpPr>
        <p:spPr>
          <a:ln/>
        </p:spPr>
        <p:txBody>
          <a:bodyPr/>
          <a:lstStyle>
            <a:lvl1pPr>
              <a:defRPr/>
            </a:lvl1pPr>
          </a:lstStyle>
          <a:p>
            <a:pPr>
              <a:defRPr/>
            </a:pPr>
            <a:fld id="{5476D72B-39E9-3C43-96B3-1078209F8B6D}" type="slidenum">
              <a:rPr lang="en-US" altLang="en-US"/>
              <a:pPr>
                <a:defRPr/>
              </a:pPr>
              <a:t>‹#›</a:t>
            </a:fld>
            <a:endParaRPr lang="en-US" altLang="en-US"/>
          </a:p>
        </p:txBody>
      </p:sp>
    </p:spTree>
    <p:extLst>
      <p:ext uri="{BB962C8B-B14F-4D97-AF65-F5344CB8AC3E}">
        <p14:creationId xmlns:p14="http://schemas.microsoft.com/office/powerpoint/2010/main" val="279824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FC3B4251-CEEA-D64E-9877-7A392352C9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9CDBE6-AD1E-D443-973B-57E0521C85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13963E-58A7-FD43-BFEF-BE6DAC886355}"/>
              </a:ext>
            </a:extLst>
          </p:cNvPr>
          <p:cNvSpPr>
            <a:spLocks noGrp="1" noChangeArrowheads="1"/>
          </p:cNvSpPr>
          <p:nvPr>
            <p:ph type="sldNum" sz="quarter" idx="12"/>
          </p:nvPr>
        </p:nvSpPr>
        <p:spPr>
          <a:ln/>
        </p:spPr>
        <p:txBody>
          <a:bodyPr/>
          <a:lstStyle>
            <a:lvl1pPr>
              <a:defRPr/>
            </a:lvl1pPr>
          </a:lstStyle>
          <a:p>
            <a:pPr>
              <a:defRPr/>
            </a:pPr>
            <a:fld id="{F717BEF0-C5B8-0D42-B3E9-856BBEC2CBBB}" type="slidenum">
              <a:rPr lang="en-US" altLang="en-US"/>
              <a:pPr>
                <a:defRPr/>
              </a:pPr>
              <a:t>‹#›</a:t>
            </a:fld>
            <a:endParaRPr lang="en-US" altLang="en-US"/>
          </a:p>
        </p:txBody>
      </p:sp>
    </p:spTree>
    <p:extLst>
      <p:ext uri="{BB962C8B-B14F-4D97-AF65-F5344CB8AC3E}">
        <p14:creationId xmlns:p14="http://schemas.microsoft.com/office/powerpoint/2010/main" val="401896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5D8476-DA80-5449-A5F1-20796FC702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5D32E-6DF8-C74E-B944-355DA13BB9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35CC4D-28EE-6A4D-8F08-9341DDF75C6A}"/>
              </a:ext>
            </a:extLst>
          </p:cNvPr>
          <p:cNvSpPr>
            <a:spLocks noGrp="1" noChangeArrowheads="1"/>
          </p:cNvSpPr>
          <p:nvPr>
            <p:ph type="sldNum" sz="quarter" idx="12"/>
          </p:nvPr>
        </p:nvSpPr>
        <p:spPr>
          <a:ln/>
        </p:spPr>
        <p:txBody>
          <a:bodyPr/>
          <a:lstStyle>
            <a:lvl1pPr>
              <a:defRPr/>
            </a:lvl1pPr>
          </a:lstStyle>
          <a:p>
            <a:pPr>
              <a:defRPr/>
            </a:pPr>
            <a:fld id="{824C9805-B8DE-0D4F-B472-96F9B12A270A}" type="slidenum">
              <a:rPr lang="en-US" altLang="en-US"/>
              <a:pPr>
                <a:defRPr/>
              </a:pPr>
              <a:t>‹#›</a:t>
            </a:fld>
            <a:endParaRPr lang="en-US" altLang="en-US"/>
          </a:p>
        </p:txBody>
      </p:sp>
    </p:spTree>
    <p:extLst>
      <p:ext uri="{BB962C8B-B14F-4D97-AF65-F5344CB8AC3E}">
        <p14:creationId xmlns:p14="http://schemas.microsoft.com/office/powerpoint/2010/main" val="311715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05669DC-44D2-024F-BA2A-D5AD611505A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AC43C1-035A-D948-B585-AF2746E00D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3DBA9E-34C0-4644-9A57-78289DCB7355}"/>
              </a:ext>
            </a:extLst>
          </p:cNvPr>
          <p:cNvSpPr>
            <a:spLocks noGrp="1" noChangeArrowheads="1"/>
          </p:cNvSpPr>
          <p:nvPr>
            <p:ph type="sldNum" sz="quarter" idx="12"/>
          </p:nvPr>
        </p:nvSpPr>
        <p:spPr>
          <a:ln/>
        </p:spPr>
        <p:txBody>
          <a:bodyPr/>
          <a:lstStyle>
            <a:lvl1pPr>
              <a:defRPr/>
            </a:lvl1pPr>
          </a:lstStyle>
          <a:p>
            <a:pPr>
              <a:defRPr/>
            </a:pPr>
            <a:fld id="{3E2E0B41-C47B-8E43-B336-B3AB4297F4C5}" type="slidenum">
              <a:rPr lang="en-US" altLang="en-US"/>
              <a:pPr>
                <a:defRPr/>
              </a:pPr>
              <a:t>‹#›</a:t>
            </a:fld>
            <a:endParaRPr lang="en-US" altLang="en-US"/>
          </a:p>
        </p:txBody>
      </p:sp>
    </p:spTree>
    <p:extLst>
      <p:ext uri="{BB962C8B-B14F-4D97-AF65-F5344CB8AC3E}">
        <p14:creationId xmlns:p14="http://schemas.microsoft.com/office/powerpoint/2010/main" val="65386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696B6B-45BF-CF43-A9DC-7D17CCDF18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39083F-C741-864D-86C4-4554E37F1D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59A735-AFF6-674A-99B5-6713B40F943A}"/>
              </a:ext>
            </a:extLst>
          </p:cNvPr>
          <p:cNvSpPr>
            <a:spLocks noGrp="1" noChangeArrowheads="1"/>
          </p:cNvSpPr>
          <p:nvPr>
            <p:ph type="sldNum" sz="quarter" idx="12"/>
          </p:nvPr>
        </p:nvSpPr>
        <p:spPr>
          <a:ln/>
        </p:spPr>
        <p:txBody>
          <a:bodyPr/>
          <a:lstStyle>
            <a:lvl1pPr>
              <a:defRPr/>
            </a:lvl1pPr>
          </a:lstStyle>
          <a:p>
            <a:pPr>
              <a:defRPr/>
            </a:pPr>
            <a:fld id="{50DD014F-FA97-3E44-B16D-CAFF86D6760D}" type="slidenum">
              <a:rPr lang="en-US" altLang="en-US"/>
              <a:pPr>
                <a:defRPr/>
              </a:pPr>
              <a:t>‹#›</a:t>
            </a:fld>
            <a:endParaRPr lang="en-US" altLang="en-US"/>
          </a:p>
        </p:txBody>
      </p:sp>
    </p:spTree>
    <p:extLst>
      <p:ext uri="{BB962C8B-B14F-4D97-AF65-F5344CB8AC3E}">
        <p14:creationId xmlns:p14="http://schemas.microsoft.com/office/powerpoint/2010/main" val="128905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CBB26A-0764-2743-A189-875FCDD8BF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464351-1040-364A-96E4-33DF25231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F3D5FC3-45A7-8041-A29B-CDBBD467F77B}"/>
              </a:ext>
            </a:extLst>
          </p:cNvPr>
          <p:cNvSpPr>
            <a:spLocks noGrp="1" noChangeArrowheads="1"/>
          </p:cNvSpPr>
          <p:nvPr>
            <p:ph type="sldNum" sz="quarter" idx="12"/>
          </p:nvPr>
        </p:nvSpPr>
        <p:spPr>
          <a:ln/>
        </p:spPr>
        <p:txBody>
          <a:bodyPr/>
          <a:lstStyle>
            <a:lvl1pPr>
              <a:defRPr/>
            </a:lvl1pPr>
          </a:lstStyle>
          <a:p>
            <a:pPr>
              <a:defRPr/>
            </a:pPr>
            <a:fld id="{69474027-0089-4548-8E51-A2A2312FA3CE}" type="slidenum">
              <a:rPr lang="en-US" altLang="en-US"/>
              <a:pPr>
                <a:defRPr/>
              </a:pPr>
              <a:t>‹#›</a:t>
            </a:fld>
            <a:endParaRPr lang="en-US" altLang="en-US"/>
          </a:p>
        </p:txBody>
      </p:sp>
    </p:spTree>
    <p:extLst>
      <p:ext uri="{BB962C8B-B14F-4D97-AF65-F5344CB8AC3E}">
        <p14:creationId xmlns:p14="http://schemas.microsoft.com/office/powerpoint/2010/main" val="16947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0658197-C9BC-4D4F-968C-79078453E0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88AF55-E5C5-F341-818A-B30600FE55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B88968-83B9-0F40-BA91-F2E09E077486}"/>
              </a:ext>
            </a:extLst>
          </p:cNvPr>
          <p:cNvSpPr>
            <a:spLocks noGrp="1" noChangeArrowheads="1"/>
          </p:cNvSpPr>
          <p:nvPr>
            <p:ph type="sldNum" sz="quarter" idx="12"/>
          </p:nvPr>
        </p:nvSpPr>
        <p:spPr>
          <a:ln/>
        </p:spPr>
        <p:txBody>
          <a:bodyPr/>
          <a:lstStyle>
            <a:lvl1pPr>
              <a:defRPr/>
            </a:lvl1pPr>
          </a:lstStyle>
          <a:p>
            <a:pPr>
              <a:defRPr/>
            </a:pPr>
            <a:fld id="{C9E4814C-F9D0-A044-BC5F-0539438D6BC6}" type="slidenum">
              <a:rPr lang="en-US" altLang="en-US"/>
              <a:pPr>
                <a:defRPr/>
              </a:pPr>
              <a:t>‹#›</a:t>
            </a:fld>
            <a:endParaRPr lang="en-US" altLang="en-US"/>
          </a:p>
        </p:txBody>
      </p:sp>
    </p:spTree>
    <p:extLst>
      <p:ext uri="{BB962C8B-B14F-4D97-AF65-F5344CB8AC3E}">
        <p14:creationId xmlns:p14="http://schemas.microsoft.com/office/powerpoint/2010/main" val="7138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0EA00317-9849-B349-8725-C17D175A94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0D8E63-2F4B-3B48-AD8C-4BA2411BD4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9F1B94-C77B-3346-8900-46CBE51D8F39}"/>
              </a:ext>
            </a:extLst>
          </p:cNvPr>
          <p:cNvSpPr>
            <a:spLocks noGrp="1" noChangeArrowheads="1"/>
          </p:cNvSpPr>
          <p:nvPr>
            <p:ph type="sldNum" sz="quarter" idx="12"/>
          </p:nvPr>
        </p:nvSpPr>
        <p:spPr>
          <a:ln/>
        </p:spPr>
        <p:txBody>
          <a:bodyPr/>
          <a:lstStyle>
            <a:lvl1pPr>
              <a:defRPr/>
            </a:lvl1pPr>
          </a:lstStyle>
          <a:p>
            <a:pPr>
              <a:defRPr/>
            </a:pPr>
            <a:fld id="{12B2E23D-AAF8-494E-B985-5BB2D6058E94}" type="slidenum">
              <a:rPr lang="en-US" altLang="en-US"/>
              <a:pPr>
                <a:defRPr/>
              </a:pPr>
              <a:t>‹#›</a:t>
            </a:fld>
            <a:endParaRPr lang="en-US" altLang="en-US"/>
          </a:p>
        </p:txBody>
      </p:sp>
    </p:spTree>
    <p:extLst>
      <p:ext uri="{BB962C8B-B14F-4D97-AF65-F5344CB8AC3E}">
        <p14:creationId xmlns:p14="http://schemas.microsoft.com/office/powerpoint/2010/main" val="100609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4C1CF4-B7AE-DB42-96F7-5A3001F0492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BFD9FC7-32AA-EF44-9282-EF75EA12927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B0C5BB5-5B60-F840-B83A-9CE9399486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hyperlink" Target="https://www.health.ny.gov/diseases/conditions/dementia/adv_care_planning.htm" TargetMode="External"/><Relationship Id="rId3" Type="http://schemas.openxmlformats.org/officeDocument/2006/relationships/slideLayout" Target="../slideLayouts/slideLayout7.xml"/><Relationship Id="rId7" Type="http://schemas.openxmlformats.org/officeDocument/2006/relationships/hyperlink" Target="https://www.nia.nih.gov/health/advance-care-planning-healthcare-directives#proxy"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alz.org/national/documents/brochure_endoflifedecisions.pdf"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DDDDBD0F-C29D-5341-95B4-CAD3243187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75AFFB20-788C-3D41-AED5-0A7373D9751C}"/>
              </a:ext>
            </a:extLst>
          </p:cNvPr>
          <p:cNvSpPr txBox="1">
            <a:spLocks noChangeArrowheads="1"/>
          </p:cNvSpPr>
          <p:nvPr/>
        </p:nvSpPr>
        <p:spPr bwMode="auto">
          <a:xfrm>
            <a:off x="1981200" y="2366963"/>
            <a:ext cx="647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dirty="0"/>
              <a:t>Advance Care Planning</a:t>
            </a:r>
            <a:endParaRPr lang="en-US" altLang="en-US" dirty="0"/>
          </a:p>
        </p:txBody>
      </p:sp>
      <p:pic>
        <p:nvPicPr>
          <p:cNvPr id="3" name="Online Media 2" descr="Recorded Sound">
            <a:hlinkClick r:id="" action="ppaction://media"/>
            <a:extLst>
              <a:ext uri="{FF2B5EF4-FFF2-40B4-BE49-F238E27FC236}">
                <a16:creationId xmlns:a16="http://schemas.microsoft.com/office/drawing/2014/main" id="{9A0341D9-52C3-2E48-974E-8158ED0607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45400" y="5410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9C67FEA0-4F8F-624B-BB8B-6DFAE8B228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604BC14F-9402-AB45-AD6D-09067B3CA9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84FEA4FC-1593-7442-AFC8-44EE1DF512E6}"/>
              </a:ext>
            </a:extLst>
          </p:cNvPr>
          <p:cNvSpPr>
            <a:spLocks noChangeArrowheads="1"/>
          </p:cNvSpPr>
          <p:nvPr/>
        </p:nvSpPr>
        <p:spPr bwMode="auto">
          <a:xfrm>
            <a:off x="990600" y="914400"/>
            <a:ext cx="785812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What is advance care planning?</a:t>
            </a:r>
            <a:endParaRPr lang="en-US" sz="2000" dirty="0"/>
          </a:p>
          <a:p>
            <a:pPr marL="342900" indent="-342900"/>
            <a:r>
              <a:rPr lang="en-US" sz="2000" dirty="0"/>
              <a:t>Advance care planning is the process of making known your wishes and instructions for your care in writing or verbally to your friends and family if needed in the future. Anyone 18 and older should have an advance care plan. Advance care planning information is used when you cannot make health care decisions for yourself. This information also may help guide decisions made by your health care agent or, if you do not have an agent, then by your family members. </a:t>
            </a:r>
          </a:p>
        </p:txBody>
      </p:sp>
      <p:pic>
        <p:nvPicPr>
          <p:cNvPr id="3" name="Online Media 2" descr="Recorded Sound">
            <a:hlinkClick r:id="" action="ppaction://media"/>
            <a:extLst>
              <a:ext uri="{FF2B5EF4-FFF2-40B4-BE49-F238E27FC236}">
                <a16:creationId xmlns:a16="http://schemas.microsoft.com/office/drawing/2014/main" id="{0193E1D6-9E5A-B24A-A58B-25981FC2CE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877BD954-63A6-7448-8A3C-FBA3F15189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9C656962-AEC2-0D43-85B7-5D54C0486C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37656EC1-420D-F84A-9C91-D055E2E8793A}"/>
              </a:ext>
            </a:extLst>
          </p:cNvPr>
          <p:cNvSpPr>
            <a:spLocks noChangeArrowheads="1"/>
          </p:cNvSpPr>
          <p:nvPr/>
        </p:nvSpPr>
        <p:spPr bwMode="auto">
          <a:xfrm>
            <a:off x="990600" y="914400"/>
            <a:ext cx="78581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Advance care planning may include decisions about:</a:t>
            </a:r>
          </a:p>
          <a:p>
            <a:pPr marL="342900" indent="-342900"/>
            <a:r>
              <a:rPr lang="en-US" sz="2000" dirty="0"/>
              <a:t>Your health care agent - the person who will speak for you if you cannot</a:t>
            </a:r>
          </a:p>
          <a:p>
            <a:pPr marL="342900" indent="-342900"/>
            <a:r>
              <a:rPr lang="en-US" sz="2000" dirty="0"/>
              <a:t>Cardiopulmonary Resuscitation (CPR) - what to do if your heart stops</a:t>
            </a:r>
          </a:p>
          <a:p>
            <a:pPr marL="342900" indent="-342900"/>
            <a:r>
              <a:rPr lang="en-US" sz="2000" dirty="0"/>
              <a:t>Respirators - what to do if you cannot breathe on your own</a:t>
            </a:r>
          </a:p>
          <a:p>
            <a:pPr marL="342900" indent="-342900"/>
            <a:r>
              <a:rPr lang="en-US" sz="2000" dirty="0"/>
              <a:t>IV hydration - getting fluid into your veins</a:t>
            </a:r>
          </a:p>
          <a:p>
            <a:pPr marL="342900" indent="-342900"/>
            <a:r>
              <a:rPr lang="en-US" sz="2000" dirty="0"/>
              <a:t>Feeding tubes - what to do if you cannot swallow</a:t>
            </a:r>
          </a:p>
        </p:txBody>
      </p:sp>
      <p:pic>
        <p:nvPicPr>
          <p:cNvPr id="3" name="Online Media 2" descr="Recorded Sound">
            <a:hlinkClick r:id="" action="ppaction://media"/>
            <a:extLst>
              <a:ext uri="{FF2B5EF4-FFF2-40B4-BE49-F238E27FC236}">
                <a16:creationId xmlns:a16="http://schemas.microsoft.com/office/drawing/2014/main" id="{39A09F69-97A2-D748-AC45-40D55361BD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D5441DE2-D563-064C-974F-10C97202F7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0D28A4F5-8003-AF46-AFBE-55F75692B6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F448D590-130C-4D41-9945-0E00CDCAD60D}"/>
              </a:ext>
            </a:extLst>
          </p:cNvPr>
          <p:cNvSpPr>
            <a:spLocks noChangeArrowheads="1"/>
          </p:cNvSpPr>
          <p:nvPr/>
        </p:nvSpPr>
        <p:spPr bwMode="auto">
          <a:xfrm>
            <a:off x="990600" y="914400"/>
            <a:ext cx="78581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What kind of information should you document in an advance care plan?</a:t>
            </a:r>
            <a:r>
              <a:rPr lang="en-US" sz="2000" dirty="0"/>
              <a:t>	 </a:t>
            </a:r>
          </a:p>
          <a:p>
            <a:pPr marL="342900" indent="-342900"/>
            <a:r>
              <a:rPr lang="en-US" sz="2000" dirty="0"/>
              <a:t>Health Care Proxy– choosing a person who will make health care decisions for you if you cannot</a:t>
            </a:r>
          </a:p>
          <a:p>
            <a:pPr marL="342900" indent="-342900"/>
            <a:r>
              <a:rPr lang="en-US" sz="2000" dirty="0"/>
              <a:t>Organ donation choice – such as made on your driver’s license or voter registration form</a:t>
            </a:r>
          </a:p>
          <a:p>
            <a:pPr marL="342900" indent="-342900"/>
            <a:r>
              <a:rPr lang="en-US" sz="2000" dirty="0"/>
              <a:t>Do Not Resuscitate (DNR) instructions</a:t>
            </a:r>
          </a:p>
          <a:p>
            <a:pPr marL="342900" indent="-342900"/>
            <a:r>
              <a:rPr lang="en-US" sz="2000" dirty="0"/>
              <a:t>Advance directives, which are legal, written instructions describing your preferences</a:t>
            </a:r>
          </a:p>
          <a:p>
            <a:pPr>
              <a:spcBef>
                <a:spcPct val="0"/>
              </a:spcBef>
              <a:buFontTx/>
              <a:buNone/>
              <a:defRPr/>
            </a:pPr>
            <a:r>
              <a:rPr lang="en-US" altLang="en-US" sz="2400" dirty="0"/>
              <a:t> </a:t>
            </a:r>
          </a:p>
        </p:txBody>
      </p:sp>
      <p:pic>
        <p:nvPicPr>
          <p:cNvPr id="3" name="Online Media 2" descr="Recorded Sound">
            <a:hlinkClick r:id="" action="ppaction://media"/>
            <a:extLst>
              <a:ext uri="{FF2B5EF4-FFF2-40B4-BE49-F238E27FC236}">
                <a16:creationId xmlns:a16="http://schemas.microsoft.com/office/drawing/2014/main" id="{A1A1A622-BA0A-534F-B775-FA75A592BF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481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AB2DD690-18BD-554B-AF18-929F040BE7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EFB6C310-E838-1546-A097-CCFB9C5751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809BE2DF-0CDF-4E25-A369-E0ED5E7194BC}"/>
              </a:ext>
            </a:extLst>
          </p:cNvPr>
          <p:cNvSpPr>
            <a:spLocks noChangeArrowheads="1"/>
          </p:cNvSpPr>
          <p:nvPr/>
        </p:nvSpPr>
        <p:spPr bwMode="auto">
          <a:xfrm>
            <a:off x="762000" y="914400"/>
            <a:ext cx="80867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dirty="0"/>
              <a:t>For people with serious and potentially life threatening illnesses, a doctor, nurse practitioner or physician assistant can use the Medical Orders for Life-Sustaining Treatment (MOLST) or the Physician’s Orders for Life Sustaining Treatment (POLST) form to document your treatment preferences concerning life sustaining treatments.</a:t>
            </a:r>
          </a:p>
        </p:txBody>
      </p:sp>
      <p:pic>
        <p:nvPicPr>
          <p:cNvPr id="3" name="Online Media 2" descr="Recorded Sound">
            <a:hlinkClick r:id="" action="ppaction://media"/>
            <a:extLst>
              <a:ext uri="{FF2B5EF4-FFF2-40B4-BE49-F238E27FC236}">
                <a16:creationId xmlns:a16="http://schemas.microsoft.com/office/drawing/2014/main" id="{FE092BFF-2F1B-6443-93E0-05D286989F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03FF15A5-C381-D942-86EE-BC6F5427C6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13B54A85-AF5D-4644-AE5A-C0CE8ACC30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BE2FE6E1-B19D-BA4F-9E96-DB4056C6638E}"/>
              </a:ext>
            </a:extLst>
          </p:cNvPr>
          <p:cNvSpPr>
            <a:spLocks noChangeArrowheads="1"/>
          </p:cNvSpPr>
          <p:nvPr/>
        </p:nvSpPr>
        <p:spPr bwMode="auto">
          <a:xfrm>
            <a:off x="990600" y="914400"/>
            <a:ext cx="793908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endParaRPr lang="en-US" altLang="en-US" sz="2000" dirty="0"/>
          </a:p>
          <a:p>
            <a:pPr>
              <a:lnSpc>
                <a:spcPct val="107000"/>
              </a:lnSpc>
              <a:spcBef>
                <a:spcPct val="0"/>
              </a:spcBef>
              <a:spcAft>
                <a:spcPts val="800"/>
              </a:spcAft>
              <a:buFontTx/>
              <a:buNone/>
            </a:pPr>
            <a:endParaRPr lang="en-US" altLang="en-US" sz="2000" dirty="0"/>
          </a:p>
          <a:p>
            <a:pPr>
              <a:lnSpc>
                <a:spcPct val="107000"/>
              </a:lnSpc>
              <a:spcBef>
                <a:spcPct val="0"/>
              </a:spcBef>
              <a:spcAft>
                <a:spcPts val="800"/>
              </a:spcAft>
              <a:buFontTx/>
              <a:buNone/>
            </a:pPr>
            <a:endParaRPr lang="en-US" altLang="en-US" sz="2000" dirty="0"/>
          </a:p>
          <a:p>
            <a:pPr>
              <a:lnSpc>
                <a:spcPct val="107000"/>
              </a:lnSpc>
              <a:spcBef>
                <a:spcPct val="0"/>
              </a:spcBef>
              <a:spcAft>
                <a:spcPts val="800"/>
              </a:spcAft>
              <a:buFontTx/>
              <a:buNone/>
            </a:pPr>
            <a:r>
              <a:rPr lang="en-US" altLang="en-US" sz="2000" dirty="0"/>
              <a:t>Have questions? </a:t>
            </a:r>
          </a:p>
          <a:p>
            <a:pPr>
              <a:lnSpc>
                <a:spcPct val="107000"/>
              </a:lnSpc>
              <a:spcBef>
                <a:spcPct val="0"/>
              </a:spcBef>
              <a:spcAft>
                <a:spcPts val="800"/>
              </a:spcAft>
              <a:buFontTx/>
              <a:buNone/>
            </a:pPr>
            <a:r>
              <a:rPr lang="en-US" altLang="en-US" sz="2000" dirty="0"/>
              <a:t>Ask your doctor or health care provider at your next appointment.</a:t>
            </a:r>
          </a:p>
        </p:txBody>
      </p:sp>
      <p:sp>
        <p:nvSpPr>
          <p:cNvPr id="7173" name="Rectangle 4">
            <a:extLst>
              <a:ext uri="{FF2B5EF4-FFF2-40B4-BE49-F238E27FC236}">
                <a16:creationId xmlns:a16="http://schemas.microsoft.com/office/drawing/2014/main" id="{649E29EE-F269-DB40-BAF5-3690A94E2386}"/>
              </a:ext>
            </a:extLst>
          </p:cNvPr>
          <p:cNvSpPr>
            <a:spLocks noChangeArrowheads="1"/>
          </p:cNvSpPr>
          <p:nvPr/>
        </p:nvSpPr>
        <p:spPr bwMode="auto">
          <a:xfrm>
            <a:off x="533400" y="4651525"/>
            <a:ext cx="77247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None/>
            </a:pPr>
            <a:r>
              <a:rPr lang="en-US" sz="1000" dirty="0">
                <a:solidFill>
                  <a:schemeClr val="bg2"/>
                </a:solidFill>
                <a:latin typeface="Calibri" panose="020F0502020204030204" pitchFamily="34" charset="0"/>
                <a:cs typeface="Calibri" panose="020F0502020204030204" pitchFamily="34" charset="0"/>
              </a:rPr>
              <a:t>Created July 2020. Reviewed by Lisa Alexander</a:t>
            </a:r>
          </a:p>
          <a:p>
            <a:pPr>
              <a:buNone/>
            </a:pPr>
            <a:r>
              <a:rPr lang="en-US" sz="1000" dirty="0">
                <a:solidFill>
                  <a:schemeClr val="bg2"/>
                </a:solidFill>
                <a:latin typeface="Calibri" panose="020F0502020204030204" pitchFamily="34" charset="0"/>
                <a:cs typeface="Calibri" panose="020F0502020204030204" pitchFamily="34" charset="0"/>
              </a:rPr>
              <a:t>Medically reviewed by Sharon </a:t>
            </a:r>
            <a:r>
              <a:rPr lang="en-US" sz="1000" dirty="0" err="1">
                <a:solidFill>
                  <a:schemeClr val="bg2"/>
                </a:solidFill>
                <a:latin typeface="Calibri" panose="020F0502020204030204" pitchFamily="34" charset="0"/>
                <a:cs typeface="Calibri" panose="020F0502020204030204" pitchFamily="34" charset="0"/>
              </a:rPr>
              <a:t>Brangman</a:t>
            </a:r>
            <a:r>
              <a:rPr lang="en-US" sz="1000" dirty="0">
                <a:solidFill>
                  <a:schemeClr val="bg2"/>
                </a:solidFill>
                <a:latin typeface="Calibri" panose="020F0502020204030204" pitchFamily="34" charset="0"/>
                <a:cs typeface="Calibri" panose="020F0502020204030204" pitchFamily="34" charset="0"/>
              </a:rPr>
              <a:t>, MD, FACP, AGSF</a:t>
            </a:r>
          </a:p>
          <a:p>
            <a:pPr>
              <a:buNone/>
            </a:pPr>
            <a:r>
              <a:rPr lang="en-US" sz="1000" dirty="0">
                <a:solidFill>
                  <a:schemeClr val="bg2"/>
                </a:solidFill>
                <a:latin typeface="Calibri" panose="020F0502020204030204" pitchFamily="34" charset="0"/>
                <a:cs typeface="Calibri" panose="020F0502020204030204" pitchFamily="34" charset="0"/>
              </a:rPr>
              <a:t>This program was funded through a Patient-Centered Outcomes Research Institute® (PCORI®) Eugene Washington PCORI Engagement Award (14197-RFSUNY).</a:t>
            </a:r>
          </a:p>
          <a:p>
            <a:pPr>
              <a:buNone/>
            </a:pPr>
            <a:r>
              <a:rPr lang="en-US" sz="1000" dirty="0">
                <a:solidFill>
                  <a:schemeClr val="bg2"/>
                </a:solidFill>
                <a:latin typeface="Calibri" panose="020F0502020204030204" pitchFamily="34" charset="0"/>
                <a:cs typeface="Calibri" panose="020F0502020204030204" pitchFamily="34" charset="0"/>
              </a:rPr>
              <a:t>End-of-life decisions. 2016. Alzheimer’s Association. Retrieved from </a:t>
            </a:r>
            <a:r>
              <a:rPr lang="en-US" sz="1000" u="sng" dirty="0">
                <a:solidFill>
                  <a:schemeClr val="bg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https://www.alz.org/national/documents/brochure_endoflifedecisions.pdf</a:t>
            </a:r>
            <a:endParaRPr lang="en-US" sz="1000" dirty="0">
              <a:solidFill>
                <a:schemeClr val="bg2"/>
              </a:solidFill>
              <a:latin typeface="Calibri" panose="020F0502020204030204" pitchFamily="34" charset="0"/>
              <a:cs typeface="Calibri" panose="020F0502020204030204" pitchFamily="34" charset="0"/>
            </a:endParaRPr>
          </a:p>
          <a:p>
            <a:pPr>
              <a:buNone/>
            </a:pPr>
            <a:r>
              <a:rPr lang="en-US" sz="1000" dirty="0">
                <a:solidFill>
                  <a:schemeClr val="bg2"/>
                </a:solidFill>
                <a:latin typeface="Calibri" panose="020F0502020204030204" pitchFamily="34" charset="0"/>
                <a:cs typeface="Calibri" panose="020F0502020204030204" pitchFamily="34" charset="0"/>
              </a:rPr>
              <a:t>Advance care planning: Healthcare directives. 2018. National Institute on Aging. Retrieved from </a:t>
            </a:r>
            <a:r>
              <a:rPr lang="en-US" sz="1000" u="sng" dirty="0">
                <a:solidFill>
                  <a:schemeClr val="bg2"/>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https://www.nia.nih.gov/health/advance-care-planning-healthcare-directives#proxy</a:t>
            </a:r>
            <a:endParaRPr lang="en-US" sz="1000" dirty="0">
              <a:solidFill>
                <a:schemeClr val="bg2"/>
              </a:solidFill>
              <a:latin typeface="Calibri" panose="020F0502020204030204" pitchFamily="34" charset="0"/>
              <a:cs typeface="Calibri" panose="020F0502020204030204" pitchFamily="34" charset="0"/>
            </a:endParaRPr>
          </a:p>
          <a:p>
            <a:pPr>
              <a:buNone/>
            </a:pPr>
            <a:r>
              <a:rPr lang="en-US" sz="1000" dirty="0">
                <a:solidFill>
                  <a:schemeClr val="bg2"/>
                </a:solidFill>
                <a:latin typeface="Calibri" panose="020F0502020204030204" pitchFamily="34" charset="0"/>
                <a:cs typeface="Calibri" panose="020F0502020204030204" pitchFamily="34" charset="0"/>
              </a:rPr>
              <a:t>Advance care planning. 2018. New York State Department of Health. Retrieved from 	</a:t>
            </a:r>
            <a:r>
              <a:rPr lang="en-US" sz="1000" u="sng" dirty="0">
                <a:solidFill>
                  <a:schemeClr val="bg2"/>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https://www.health.ny.gov/diseases/conditions/dementia/adv_care_planning.htm</a:t>
            </a:r>
            <a:endParaRPr lang="en-US" sz="1000" dirty="0">
              <a:solidFill>
                <a:schemeClr val="bg2"/>
              </a:solidFill>
              <a:latin typeface="Calibri" panose="020F0502020204030204" pitchFamily="34" charset="0"/>
              <a:cs typeface="Calibri" panose="020F0502020204030204" pitchFamily="34" charset="0"/>
            </a:endParaRPr>
          </a:p>
        </p:txBody>
      </p:sp>
      <p:pic>
        <p:nvPicPr>
          <p:cNvPr id="3" name="Online Media 2" descr="Recorded Sound">
            <a:hlinkClick r:id="" action="ppaction://media"/>
            <a:extLst>
              <a:ext uri="{FF2B5EF4-FFF2-40B4-BE49-F238E27FC236}">
                <a16:creationId xmlns:a16="http://schemas.microsoft.com/office/drawing/2014/main" id="{602F9A89-838B-1748-A5F5-3CB4ED5FB5B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84804" y="407626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dvance Care Planning" id="{77424808-3EB9-8644-BEDD-5F6DAFD07287}" vid="{6032BB41-CC84-F042-BAB3-B6E9BB6B1EA6}"/>
    </a:ext>
  </a:extLst>
</a:theme>
</file>

<file path=docProps/app.xml><?xml version="1.0" encoding="utf-8"?>
<Properties xmlns="http://schemas.openxmlformats.org/officeDocument/2006/extended-properties" xmlns:vt="http://schemas.openxmlformats.org/officeDocument/2006/docPropsVTypes">
  <Template>Advance Care Planning_PP 2.5</Template>
  <TotalTime>0</TotalTime>
  <Words>434</Words>
  <Application>Microsoft Office PowerPoint</Application>
  <PresentationFormat>On-screen Show (4:3)</PresentationFormat>
  <Paragraphs>27</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MS PGothic</vt:lpstr>
      <vt:lpstr>MS PGothic</vt: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Sonny L. Fantacone</dc:creator>
  <cp:lastModifiedBy>Sonny L. Fantacone</cp:lastModifiedBy>
  <cp:revision>1</cp:revision>
  <cp:lastPrinted>2020-01-31T17:00:17Z</cp:lastPrinted>
  <dcterms:created xsi:type="dcterms:W3CDTF">2022-04-04T18:51:35Z</dcterms:created>
  <dcterms:modified xsi:type="dcterms:W3CDTF">2022-04-04T18:52:02Z</dcterms:modified>
</cp:coreProperties>
</file>