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6576000" cy="43891200"/>
  <p:notesSz cx="7010400" cy="9296400"/>
  <p:defaultTextStyle>
    <a:defPPr>
      <a:defRPr lang="en-US"/>
    </a:defPPr>
    <a:lvl1pPr marL="0" algn="l" defTabSz="3862426" rtl="0" eaLnBrk="1" latinLnBrk="0" hangingPunct="1">
      <a:defRPr sz="7603" kern="1200">
        <a:solidFill>
          <a:schemeClr val="tx1"/>
        </a:solidFill>
        <a:latin typeface="+mn-lt"/>
        <a:ea typeface="+mn-ea"/>
        <a:cs typeface="+mn-cs"/>
      </a:defRPr>
    </a:lvl1pPr>
    <a:lvl2pPr marL="1931213" algn="l" defTabSz="3862426" rtl="0" eaLnBrk="1" latinLnBrk="0" hangingPunct="1">
      <a:defRPr sz="7603" kern="1200">
        <a:solidFill>
          <a:schemeClr val="tx1"/>
        </a:solidFill>
        <a:latin typeface="+mn-lt"/>
        <a:ea typeface="+mn-ea"/>
        <a:cs typeface="+mn-cs"/>
      </a:defRPr>
    </a:lvl2pPr>
    <a:lvl3pPr marL="3862426" algn="l" defTabSz="3862426" rtl="0" eaLnBrk="1" latinLnBrk="0" hangingPunct="1">
      <a:defRPr sz="7603" kern="1200">
        <a:solidFill>
          <a:schemeClr val="tx1"/>
        </a:solidFill>
        <a:latin typeface="+mn-lt"/>
        <a:ea typeface="+mn-ea"/>
        <a:cs typeface="+mn-cs"/>
      </a:defRPr>
    </a:lvl3pPr>
    <a:lvl4pPr marL="5793638" algn="l" defTabSz="3862426" rtl="0" eaLnBrk="1" latinLnBrk="0" hangingPunct="1">
      <a:defRPr sz="7603" kern="1200">
        <a:solidFill>
          <a:schemeClr val="tx1"/>
        </a:solidFill>
        <a:latin typeface="+mn-lt"/>
        <a:ea typeface="+mn-ea"/>
        <a:cs typeface="+mn-cs"/>
      </a:defRPr>
    </a:lvl4pPr>
    <a:lvl5pPr marL="7724851" algn="l" defTabSz="3862426" rtl="0" eaLnBrk="1" latinLnBrk="0" hangingPunct="1">
      <a:defRPr sz="7603" kern="1200">
        <a:solidFill>
          <a:schemeClr val="tx1"/>
        </a:solidFill>
        <a:latin typeface="+mn-lt"/>
        <a:ea typeface="+mn-ea"/>
        <a:cs typeface="+mn-cs"/>
      </a:defRPr>
    </a:lvl5pPr>
    <a:lvl6pPr marL="9656064" algn="l" defTabSz="3862426" rtl="0" eaLnBrk="1" latinLnBrk="0" hangingPunct="1">
      <a:defRPr sz="7603" kern="1200">
        <a:solidFill>
          <a:schemeClr val="tx1"/>
        </a:solidFill>
        <a:latin typeface="+mn-lt"/>
        <a:ea typeface="+mn-ea"/>
        <a:cs typeface="+mn-cs"/>
      </a:defRPr>
    </a:lvl6pPr>
    <a:lvl7pPr marL="11587277" algn="l" defTabSz="3862426" rtl="0" eaLnBrk="1" latinLnBrk="0" hangingPunct="1">
      <a:defRPr sz="7603" kern="1200">
        <a:solidFill>
          <a:schemeClr val="tx1"/>
        </a:solidFill>
        <a:latin typeface="+mn-lt"/>
        <a:ea typeface="+mn-ea"/>
        <a:cs typeface="+mn-cs"/>
      </a:defRPr>
    </a:lvl7pPr>
    <a:lvl8pPr marL="13518490" algn="l" defTabSz="3862426" rtl="0" eaLnBrk="1" latinLnBrk="0" hangingPunct="1">
      <a:defRPr sz="7603" kern="1200">
        <a:solidFill>
          <a:schemeClr val="tx1"/>
        </a:solidFill>
        <a:latin typeface="+mn-lt"/>
        <a:ea typeface="+mn-ea"/>
        <a:cs typeface="+mn-cs"/>
      </a:defRPr>
    </a:lvl8pPr>
    <a:lvl9pPr marL="15449702" algn="l" defTabSz="3862426" rtl="0" eaLnBrk="1" latinLnBrk="0" hangingPunct="1">
      <a:defRPr sz="76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1520">
          <p15:clr>
            <a:srgbClr val="A4A3A4"/>
          </p15:clr>
        </p15:guide>
        <p15:guide id="3" pos="11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660"/>
  </p:normalViewPr>
  <p:slideViewPr>
    <p:cSldViewPr snapToGrid="0">
      <p:cViewPr varScale="1">
        <p:scale>
          <a:sx n="14" d="100"/>
          <a:sy n="14" d="100"/>
        </p:scale>
        <p:origin x="2400" y="198"/>
      </p:cViewPr>
      <p:guideLst>
        <p:guide orient="horz" pos="13824"/>
        <p:guide pos="11520"/>
        <p:guide pos="11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BE9ACC-A194-456B-AFDB-E486F03260BA}" type="datetimeFigureOut">
              <a:rPr lang="en-US" smtClean="0"/>
              <a:t>3/20/2018</a:t>
            </a:fld>
            <a:endParaRPr lang="en-US" dirty="0"/>
          </a:p>
        </p:txBody>
      </p:sp>
      <p:sp>
        <p:nvSpPr>
          <p:cNvPr id="4" name="Slide Image Placeholder 3"/>
          <p:cNvSpPr>
            <a:spLocks noGrp="1" noRot="1" noChangeAspect="1"/>
          </p:cNvSpPr>
          <p:nvPr>
            <p:ph type="sldImg" idx="2"/>
          </p:nvPr>
        </p:nvSpPr>
        <p:spPr>
          <a:xfrm>
            <a:off x="2198688" y="1162050"/>
            <a:ext cx="26130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D288A8-2407-4C1E-94AE-25E9BF5F4004}" type="slidenum">
              <a:rPr lang="en-US" smtClean="0"/>
              <a:t>‹#›</a:t>
            </a:fld>
            <a:endParaRPr lang="en-US" dirty="0"/>
          </a:p>
        </p:txBody>
      </p:sp>
    </p:spTree>
    <p:extLst>
      <p:ext uri="{BB962C8B-B14F-4D97-AF65-F5344CB8AC3E}">
        <p14:creationId xmlns:p14="http://schemas.microsoft.com/office/powerpoint/2010/main" val="433930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D288A8-2407-4C1E-94AE-25E9BF5F4004}" type="slidenum">
              <a:rPr lang="en-US" smtClean="0"/>
              <a:t>1</a:t>
            </a:fld>
            <a:endParaRPr lang="en-US" dirty="0"/>
          </a:p>
        </p:txBody>
      </p:sp>
    </p:spTree>
    <p:extLst>
      <p:ext uri="{BB962C8B-B14F-4D97-AF65-F5344CB8AC3E}">
        <p14:creationId xmlns:p14="http://schemas.microsoft.com/office/powerpoint/2010/main" val="367176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7183123"/>
            <a:ext cx="31089600" cy="15280640"/>
          </a:xfrm>
        </p:spPr>
        <p:txBody>
          <a:bodyPr anchor="b"/>
          <a:lstStyle>
            <a:lvl1pPr algn="ctr">
              <a:defRPr sz="24000"/>
            </a:lvl1pPr>
          </a:lstStyle>
          <a:p>
            <a:r>
              <a:rPr lang="en-US" smtClean="0"/>
              <a:t>Click to edit Master title style</a:t>
            </a:r>
            <a:endParaRPr lang="en-US" dirty="0"/>
          </a:p>
        </p:txBody>
      </p:sp>
      <p:sp>
        <p:nvSpPr>
          <p:cNvPr id="3" name="Subtitle 2"/>
          <p:cNvSpPr>
            <a:spLocks noGrp="1"/>
          </p:cNvSpPr>
          <p:nvPr>
            <p:ph type="subTitle" idx="1"/>
          </p:nvPr>
        </p:nvSpPr>
        <p:spPr>
          <a:xfrm>
            <a:off x="4572000" y="23053043"/>
            <a:ext cx="27432000" cy="10596877"/>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DAD823-AC38-4CEC-8829-6FA8ECA0BE5B}"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CD469-5A39-4A80-B330-A9D70FACA56E}" type="slidenum">
              <a:rPr lang="en-US" smtClean="0"/>
              <a:t>‹#›</a:t>
            </a:fld>
            <a:endParaRPr lang="en-US" dirty="0"/>
          </a:p>
        </p:txBody>
      </p:sp>
    </p:spTree>
    <p:extLst>
      <p:ext uri="{BB962C8B-B14F-4D97-AF65-F5344CB8AC3E}">
        <p14:creationId xmlns:p14="http://schemas.microsoft.com/office/powerpoint/2010/main" val="166403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2926080"/>
            <a:ext cx="11796712" cy="10241280"/>
          </a:xfrm>
        </p:spPr>
        <p:txBody>
          <a:bodyPr anchor="b"/>
          <a:lstStyle>
            <a:lvl1pPr>
              <a:defRPr sz="1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549564" y="6319530"/>
            <a:ext cx="18516600" cy="311912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19364" y="13167360"/>
            <a:ext cx="11796712" cy="24394163"/>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AD823-AC38-4CEC-8829-6FA8ECA0BE5B}"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CD469-5A39-4A80-B330-A9D70FACA56E}" type="slidenum">
              <a:rPr lang="en-US" smtClean="0"/>
              <a:t>‹#›</a:t>
            </a:fld>
            <a:endParaRPr lang="en-US" dirty="0"/>
          </a:p>
        </p:txBody>
      </p:sp>
    </p:spTree>
    <p:extLst>
      <p:ext uri="{BB962C8B-B14F-4D97-AF65-F5344CB8AC3E}">
        <p14:creationId xmlns:p14="http://schemas.microsoft.com/office/powerpoint/2010/main" val="323785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DAD823-AC38-4CEC-8829-6FA8ECA0BE5B}"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CD469-5A39-4A80-B330-A9D70FACA56E}" type="slidenum">
              <a:rPr lang="en-US" smtClean="0"/>
              <a:t>‹#›</a:t>
            </a:fld>
            <a:endParaRPr lang="en-US" dirty="0"/>
          </a:p>
        </p:txBody>
      </p:sp>
    </p:spTree>
    <p:extLst>
      <p:ext uri="{BB962C8B-B14F-4D97-AF65-F5344CB8AC3E}">
        <p14:creationId xmlns:p14="http://schemas.microsoft.com/office/powerpoint/2010/main" val="2074001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2336800"/>
            <a:ext cx="7886700" cy="371957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14602" y="2336800"/>
            <a:ext cx="23202900" cy="3719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DAD823-AC38-4CEC-8829-6FA8ECA0BE5B}"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CD469-5A39-4A80-B330-A9D70FACA56E}" type="slidenum">
              <a:rPr lang="en-US" smtClean="0"/>
              <a:t>‹#›</a:t>
            </a:fld>
            <a:endParaRPr lang="en-US" dirty="0"/>
          </a:p>
        </p:txBody>
      </p:sp>
    </p:spTree>
    <p:extLst>
      <p:ext uri="{BB962C8B-B14F-4D97-AF65-F5344CB8AC3E}">
        <p14:creationId xmlns:p14="http://schemas.microsoft.com/office/powerpoint/2010/main" val="37117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DAD823-AC38-4CEC-8829-6FA8ECA0BE5B}"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CD469-5A39-4A80-B330-A9D70FACA56E}" type="slidenum">
              <a:rPr lang="en-US" smtClean="0"/>
              <a:t>‹#›</a:t>
            </a:fld>
            <a:endParaRPr lang="en-US" dirty="0"/>
          </a:p>
        </p:txBody>
      </p:sp>
    </p:spTree>
    <p:extLst>
      <p:ext uri="{BB962C8B-B14F-4D97-AF65-F5344CB8AC3E}">
        <p14:creationId xmlns:p14="http://schemas.microsoft.com/office/powerpoint/2010/main" val="2975115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10942333"/>
            <a:ext cx="31546800" cy="18257517"/>
          </a:xfrm>
        </p:spPr>
        <p:txBody>
          <a:bodyPr anchor="b"/>
          <a:lstStyle>
            <a:lvl1pPr>
              <a:defRPr sz="24000"/>
            </a:lvl1pPr>
          </a:lstStyle>
          <a:p>
            <a:r>
              <a:rPr lang="en-US" smtClean="0"/>
              <a:t>Click to edit Master title style</a:t>
            </a:r>
            <a:endParaRPr lang="en-US" dirty="0"/>
          </a:p>
        </p:txBody>
      </p:sp>
      <p:sp>
        <p:nvSpPr>
          <p:cNvPr id="3" name="Text Placeholder 2"/>
          <p:cNvSpPr>
            <a:spLocks noGrp="1"/>
          </p:cNvSpPr>
          <p:nvPr>
            <p:ph type="body" idx="1"/>
          </p:nvPr>
        </p:nvSpPr>
        <p:spPr>
          <a:xfrm>
            <a:off x="2495552" y="29372573"/>
            <a:ext cx="31546800" cy="9601197"/>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AD823-AC38-4CEC-8829-6FA8ECA0BE5B}"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CD469-5A39-4A80-B330-A9D70FACA56E}" type="slidenum">
              <a:rPr lang="en-US" smtClean="0"/>
              <a:t>‹#›</a:t>
            </a:fld>
            <a:endParaRPr lang="en-US" dirty="0"/>
          </a:p>
        </p:txBody>
      </p:sp>
    </p:spTree>
    <p:extLst>
      <p:ext uri="{BB962C8B-B14F-4D97-AF65-F5344CB8AC3E}">
        <p14:creationId xmlns:p14="http://schemas.microsoft.com/office/powerpoint/2010/main" val="74036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14600" y="11684000"/>
            <a:ext cx="15544800" cy="2784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516600" y="11684000"/>
            <a:ext cx="15544800" cy="2784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DAD823-AC38-4CEC-8829-6FA8ECA0BE5B}"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CD469-5A39-4A80-B330-A9D70FACA56E}" type="slidenum">
              <a:rPr lang="en-US" smtClean="0"/>
              <a:t>‹#›</a:t>
            </a:fld>
            <a:endParaRPr lang="en-US" dirty="0"/>
          </a:p>
        </p:txBody>
      </p:sp>
    </p:spTree>
    <p:extLst>
      <p:ext uri="{BB962C8B-B14F-4D97-AF65-F5344CB8AC3E}">
        <p14:creationId xmlns:p14="http://schemas.microsoft.com/office/powerpoint/2010/main" val="31884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2336810"/>
            <a:ext cx="31546800" cy="848360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519368" y="10759443"/>
            <a:ext cx="15473360" cy="5273037"/>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2519368" y="16032480"/>
            <a:ext cx="15473360" cy="2358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516602" y="10759443"/>
            <a:ext cx="15549564" cy="5273037"/>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16602" y="16032480"/>
            <a:ext cx="15549564" cy="2358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DAD823-AC38-4CEC-8829-6FA8ECA0BE5B}" type="datetimeFigureOut">
              <a:rPr lang="en-US" smtClean="0"/>
              <a:t>3/20/2018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1CD469-5A39-4A80-B330-A9D70FACA56E}" type="slidenum">
              <a:rPr lang="en-US" smtClean="0"/>
              <a:t>‹#›</a:t>
            </a:fld>
            <a:endParaRPr lang="en-US" dirty="0"/>
          </a:p>
        </p:txBody>
      </p:sp>
    </p:spTree>
    <p:extLst>
      <p:ext uri="{BB962C8B-B14F-4D97-AF65-F5344CB8AC3E}">
        <p14:creationId xmlns:p14="http://schemas.microsoft.com/office/powerpoint/2010/main" val="62387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DAD823-AC38-4CEC-8829-6FA8ECA0BE5B}" type="datetimeFigureOut">
              <a:rPr lang="en-US" smtClean="0"/>
              <a:t>3/20/2018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1CD469-5A39-4A80-B330-A9D70FACA56E}" type="slidenum">
              <a:rPr lang="en-US" smtClean="0"/>
              <a:t>‹#›</a:t>
            </a:fld>
            <a:endParaRPr lang="en-US" dirty="0"/>
          </a:p>
        </p:txBody>
      </p:sp>
    </p:spTree>
    <p:extLst>
      <p:ext uri="{BB962C8B-B14F-4D97-AF65-F5344CB8AC3E}">
        <p14:creationId xmlns:p14="http://schemas.microsoft.com/office/powerpoint/2010/main" val="295439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AD823-AC38-4CEC-8829-6FA8ECA0BE5B}" type="datetimeFigureOut">
              <a:rPr lang="en-US" smtClean="0"/>
              <a:t>3/20/2018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1CD469-5A39-4A80-B330-A9D70FACA56E}" type="slidenum">
              <a:rPr lang="en-US" smtClean="0"/>
              <a:t>‹#›</a:t>
            </a:fld>
            <a:endParaRPr lang="en-US" dirty="0"/>
          </a:p>
        </p:txBody>
      </p:sp>
    </p:spTree>
    <p:extLst>
      <p:ext uri="{BB962C8B-B14F-4D97-AF65-F5344CB8AC3E}">
        <p14:creationId xmlns:p14="http://schemas.microsoft.com/office/powerpoint/2010/main" val="149632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AD823-AC38-4CEC-8829-6FA8ECA0BE5B}" type="datetimeFigureOut">
              <a:rPr lang="en-US" smtClean="0"/>
              <a:t>3/20/2018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1CD469-5A39-4A80-B330-A9D70FACA56E}" type="slidenum">
              <a:rPr lang="en-US" smtClean="0"/>
              <a:t>‹#›</a:t>
            </a:fld>
            <a:endParaRPr lang="en-US" dirty="0"/>
          </a:p>
        </p:txBody>
      </p:sp>
    </p:spTree>
    <p:extLst>
      <p:ext uri="{BB962C8B-B14F-4D97-AF65-F5344CB8AC3E}">
        <p14:creationId xmlns:p14="http://schemas.microsoft.com/office/powerpoint/2010/main" val="79472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2926080"/>
            <a:ext cx="11796712" cy="10241280"/>
          </a:xfrm>
        </p:spPr>
        <p:txBody>
          <a:bodyPr anchor="b"/>
          <a:lstStyle>
            <a:lvl1pPr>
              <a:defRPr sz="12800"/>
            </a:lvl1pPr>
          </a:lstStyle>
          <a:p>
            <a:r>
              <a:rPr lang="en-US" smtClean="0"/>
              <a:t>Click to edit Master title style</a:t>
            </a:r>
            <a:endParaRPr lang="en-US" dirty="0"/>
          </a:p>
        </p:txBody>
      </p:sp>
      <p:sp>
        <p:nvSpPr>
          <p:cNvPr id="3" name="Content Placeholder 2"/>
          <p:cNvSpPr>
            <a:spLocks noGrp="1"/>
          </p:cNvSpPr>
          <p:nvPr>
            <p:ph idx="1"/>
          </p:nvPr>
        </p:nvSpPr>
        <p:spPr>
          <a:xfrm>
            <a:off x="15549564" y="6319530"/>
            <a:ext cx="18516600" cy="311912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19364" y="13167360"/>
            <a:ext cx="11796712" cy="24394163"/>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AD823-AC38-4CEC-8829-6FA8ECA0BE5B}"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CD469-5A39-4A80-B330-A9D70FACA56E}" type="slidenum">
              <a:rPr lang="en-US" smtClean="0"/>
              <a:t>‹#›</a:t>
            </a:fld>
            <a:endParaRPr lang="en-US" dirty="0"/>
          </a:p>
        </p:txBody>
      </p:sp>
    </p:spTree>
    <p:extLst>
      <p:ext uri="{BB962C8B-B14F-4D97-AF65-F5344CB8AC3E}">
        <p14:creationId xmlns:p14="http://schemas.microsoft.com/office/powerpoint/2010/main" val="103600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2336810"/>
            <a:ext cx="31546800" cy="848360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14600" y="11684000"/>
            <a:ext cx="31546800" cy="27848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14600" y="40680650"/>
            <a:ext cx="8229600" cy="2336800"/>
          </a:xfrm>
          <a:prstGeom prst="rect">
            <a:avLst/>
          </a:prstGeom>
        </p:spPr>
        <p:txBody>
          <a:bodyPr vert="horz" lIns="91440" tIns="45720" rIns="91440" bIns="45720" rtlCol="0" anchor="ctr"/>
          <a:lstStyle>
            <a:lvl1pPr algn="l">
              <a:defRPr sz="4800">
                <a:solidFill>
                  <a:schemeClr val="tx1">
                    <a:tint val="75000"/>
                  </a:schemeClr>
                </a:solidFill>
              </a:defRPr>
            </a:lvl1pPr>
          </a:lstStyle>
          <a:p>
            <a:fld id="{24DAD823-AC38-4CEC-8829-6FA8ECA0BE5B}" type="datetimeFigureOut">
              <a:rPr lang="en-US" smtClean="0"/>
              <a:t>3/20/2018</a:t>
            </a:fld>
            <a:endParaRPr lang="en-US" dirty="0"/>
          </a:p>
        </p:txBody>
      </p:sp>
      <p:sp>
        <p:nvSpPr>
          <p:cNvPr id="5" name="Footer Placeholder 4"/>
          <p:cNvSpPr>
            <a:spLocks noGrp="1"/>
          </p:cNvSpPr>
          <p:nvPr>
            <p:ph type="ftr" sz="quarter" idx="3"/>
          </p:nvPr>
        </p:nvSpPr>
        <p:spPr>
          <a:xfrm>
            <a:off x="12115800" y="40680650"/>
            <a:ext cx="12344400" cy="23368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5831800" y="40680650"/>
            <a:ext cx="8229600" cy="2336800"/>
          </a:xfrm>
          <a:prstGeom prst="rect">
            <a:avLst/>
          </a:prstGeom>
        </p:spPr>
        <p:txBody>
          <a:bodyPr vert="horz" lIns="91440" tIns="45720" rIns="91440" bIns="45720" rtlCol="0" anchor="ctr"/>
          <a:lstStyle>
            <a:lvl1pPr algn="r">
              <a:defRPr sz="4800">
                <a:solidFill>
                  <a:schemeClr val="tx1">
                    <a:tint val="75000"/>
                  </a:schemeClr>
                </a:solidFill>
              </a:defRPr>
            </a:lvl1pPr>
          </a:lstStyle>
          <a:p>
            <a:fld id="{951CD469-5A39-4A80-B330-A9D70FACA56E}" type="slidenum">
              <a:rPr lang="en-US" smtClean="0"/>
              <a:t>‹#›</a:t>
            </a:fld>
            <a:endParaRPr lang="en-US" dirty="0"/>
          </a:p>
        </p:txBody>
      </p:sp>
    </p:spTree>
    <p:extLst>
      <p:ext uri="{BB962C8B-B14F-4D97-AF65-F5344CB8AC3E}">
        <p14:creationId xmlns:p14="http://schemas.microsoft.com/office/powerpoint/2010/main" val="3271304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45460" y="435469"/>
            <a:ext cx="35338870" cy="43208970"/>
            <a:chOff x="645460" y="435469"/>
            <a:chExt cx="35338870" cy="43208970"/>
          </a:xfrm>
        </p:grpSpPr>
        <p:sp>
          <p:nvSpPr>
            <p:cNvPr id="7" name="TextBox 6"/>
            <p:cNvSpPr txBox="1"/>
            <p:nvPr/>
          </p:nvSpPr>
          <p:spPr>
            <a:xfrm>
              <a:off x="24899708" y="5623743"/>
              <a:ext cx="10972800" cy="16342936"/>
            </a:xfrm>
            <a:prstGeom prst="rect">
              <a:avLst/>
            </a:prstGeom>
            <a:noFill/>
            <a:ln>
              <a:solidFill>
                <a:schemeClr val="tx1"/>
              </a:solidFill>
            </a:ln>
          </p:spPr>
          <p:txBody>
            <a:bodyPr wrap="square" lIns="182880" tIns="91440" rIns="182880" bIns="0" rtlCol="0">
              <a:spAutoFit/>
            </a:bodyPr>
            <a:lstStyle/>
            <a:p>
              <a:pPr algn="just" fontAlgn="base"/>
              <a:r>
                <a:rPr lang="en-US" sz="2400" b="1" kern="0" spc="-20" dirty="0" smtClean="0">
                  <a:latin typeface="Arial" panose="020B0604020202020204" pitchFamily="34" charset="0"/>
                  <a:cs typeface="Arial" panose="020B0604020202020204" pitchFamily="34" charset="0"/>
                </a:rPr>
                <a:t>Fig. 6: </a:t>
              </a:r>
              <a:r>
                <a:rPr lang="en-US" sz="2400" b="1" kern="0" spc="-20" dirty="0">
                  <a:latin typeface="Arial" panose="020B0604020202020204" pitchFamily="34" charset="0"/>
                  <a:cs typeface="Arial" panose="020B0604020202020204" pitchFamily="34" charset="0"/>
                </a:rPr>
                <a:t>Inhibition Of Adenosine-Stimulated cAMP Production By PYY(3-36).</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endParaRPr lang="en-US" sz="2400" b="1" dirty="0">
                <a:latin typeface="Arial" panose="020B0604020202020204" pitchFamily="34" charset="0"/>
                <a:cs typeface="Arial" panose="020B0604020202020204" pitchFamily="34" charset="0"/>
              </a:endParaRPr>
            </a:p>
            <a:p>
              <a:pPr algn="just" fontAlgn="base"/>
              <a:r>
                <a:rPr lang="en-US" sz="2400" b="1" dirty="0" smtClean="0">
                  <a:latin typeface="Arial" panose="020B0604020202020204" pitchFamily="34" charset="0"/>
                  <a:cs typeface="Arial" panose="020B0604020202020204" pitchFamily="34" charset="0"/>
                </a:rPr>
                <a:t>(a,b) </a:t>
              </a:r>
              <a:r>
                <a:rPr lang="en-US" sz="2400" dirty="0">
                  <a:latin typeface="Arial" panose="020B0604020202020204" pitchFamily="34" charset="0"/>
                  <a:cs typeface="Arial" panose="020B0604020202020204" pitchFamily="34" charset="0"/>
                </a:rPr>
                <a:t>Adenosine (Ade.)activates endogenous A</a:t>
              </a:r>
              <a:r>
                <a:rPr lang="en-US" sz="2400" baseline="-25000" dirty="0">
                  <a:latin typeface="Arial" panose="020B0604020202020204" pitchFamily="34" charset="0"/>
                  <a:cs typeface="Arial" panose="020B0604020202020204" pitchFamily="34" charset="0"/>
                </a:rPr>
                <a:t>2B</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receptors to raise levels of cAMP, and this effect of adenosine is blocked by the specific </a:t>
              </a:r>
              <a:r>
                <a:rPr lang="en-US" sz="2400" dirty="0">
                  <a:latin typeface="Arial" panose="020B0604020202020204" pitchFamily="34" charset="0"/>
                  <a:cs typeface="Arial" panose="020B0604020202020204" pitchFamily="34" charset="0"/>
                </a:rPr>
                <a:t>A</a:t>
              </a:r>
              <a:r>
                <a:rPr lang="en-US" sz="2400" baseline="-25000" dirty="0">
                  <a:latin typeface="Arial" panose="020B0604020202020204" pitchFamily="34" charset="0"/>
                  <a:cs typeface="Arial" panose="020B0604020202020204" pitchFamily="34" charset="0"/>
                </a:rPr>
                <a:t>2B</a:t>
              </a:r>
              <a:r>
                <a:rPr lang="en-US" sz="2400" dirty="0">
                  <a:latin typeface="Arial" panose="020B0604020202020204" pitchFamily="34" charset="0"/>
                  <a:cs typeface="Arial" panose="020B0604020202020204" pitchFamily="34" charset="0"/>
                </a:rPr>
                <a:t> receptor antagonist </a:t>
              </a:r>
              <a:r>
                <a:rPr lang="en-US" sz="2400" dirty="0" smtClean="0">
                  <a:latin typeface="Arial" panose="020B0604020202020204" pitchFamily="34" charset="0"/>
                  <a:cs typeface="Arial" panose="020B0604020202020204" pitchFamily="34" charset="0"/>
                </a:rPr>
                <a:t>GS6201. </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c,d</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Dose-response analysis for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actions </a:t>
              </a:r>
              <a:r>
                <a:rPr lang="en-US" sz="2400" dirty="0">
                  <a:latin typeface="Arial" panose="020B0604020202020204" pitchFamily="34" charset="0"/>
                  <a:cs typeface="Arial" panose="020B0604020202020204" pitchFamily="34" charset="0"/>
                </a:rPr>
                <a:t>of adenosine and GS6201 shown in panels (a) and (b). (</a:t>
              </a:r>
              <a:r>
                <a:rPr lang="en-US" sz="2400" b="1" dirty="0" smtClean="0">
                  <a:latin typeface="Arial" panose="020B0604020202020204" pitchFamily="34" charset="0"/>
                  <a:cs typeface="Arial" panose="020B0604020202020204" pitchFamily="34" charset="0"/>
                </a:rPr>
                <a:t>e</a:t>
              </a:r>
              <a:r>
                <a:rPr lang="en-US" sz="2400" dirty="0" smtClean="0">
                  <a:latin typeface="Arial" panose="020B0604020202020204" pitchFamily="34" charset="0"/>
                  <a:cs typeface="Arial" panose="020B0604020202020204" pitchFamily="34" charset="0"/>
                </a:rPr>
                <a:t>) NPY2R agonist </a:t>
              </a:r>
              <a:r>
                <a:rPr lang="en-US" sz="2400" dirty="0">
                  <a:latin typeface="Arial" panose="020B0604020202020204" pitchFamily="34" charset="0"/>
                  <a:cs typeface="Arial" panose="020B0604020202020204" pitchFamily="34" charset="0"/>
                </a:rPr>
                <a:t>PYY(3-36) inhibits the action of adenosine (2 </a:t>
              </a:r>
              <a:r>
                <a:rPr lang="en-US" sz="2400" dirty="0">
                  <a:latin typeface="Symbol" panose="05050102010706020507" pitchFamily="18" charset="2"/>
                  <a:cs typeface="Arial" panose="020B0604020202020204" pitchFamily="34" charset="0"/>
                </a:rPr>
                <a:t></a:t>
              </a:r>
              <a:r>
                <a:rPr lang="en-US" sz="2400" dirty="0">
                  <a:latin typeface="Arial" panose="020B0604020202020204" pitchFamily="34" charset="0"/>
                  <a:cs typeface="Arial" panose="020B0604020202020204" pitchFamily="34" charset="0"/>
                </a:rPr>
                <a:t>M) to raise levels of cAMP in cells transfected with human </a:t>
              </a:r>
              <a:r>
                <a:rPr lang="en-US" sz="2400" dirty="0" smtClean="0">
                  <a:latin typeface="Arial" panose="020B0604020202020204" pitchFamily="34" charset="0"/>
                  <a:cs typeface="Arial" panose="020B0604020202020204" pitchFamily="34" charset="0"/>
                </a:rPr>
                <a:t>NPY2R. </a:t>
              </a:r>
              <a:r>
                <a:rPr lang="en-US" sz="2400" b="1" dirty="0" smtClean="0">
                  <a:latin typeface="Arial" panose="020B0604020202020204" pitchFamily="34" charset="0"/>
                  <a:cs typeface="Arial" panose="020B0604020202020204" pitchFamily="34" charset="0"/>
                </a:rPr>
                <a:t>(f)</a:t>
              </a:r>
              <a:r>
                <a:rPr lang="en-US" sz="2400" dirty="0" smtClean="0">
                  <a:latin typeface="Arial" panose="020B0604020202020204" pitchFamily="34" charset="0"/>
                  <a:cs typeface="Arial" panose="020B0604020202020204" pitchFamily="34" charset="0"/>
                </a:rPr>
                <a:t> PYY(3-36) has no inhibitory effect in cells transfected with the empty </a:t>
              </a:r>
              <a:r>
                <a:rPr lang="en-US" sz="2400" dirty="0">
                  <a:latin typeface="Arial" panose="020B0604020202020204" pitchFamily="34" charset="0"/>
                  <a:cs typeface="Arial" panose="020B0604020202020204" pitchFamily="34" charset="0"/>
                </a:rPr>
                <a:t>vector </a:t>
              </a:r>
              <a:r>
                <a:rPr lang="en-US" sz="2400" dirty="0" smtClean="0">
                  <a:latin typeface="Arial" panose="020B0604020202020204" pitchFamily="34" charset="0"/>
                  <a:cs typeface="Arial" panose="020B0604020202020204" pitchFamily="34" charset="0"/>
                </a:rPr>
                <a:t>(EV).</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These data demonstrate that this FRET assay can be used to study GPCR-mediated antagonism of GPCR agonist-stimulated cAMP production.</a:t>
              </a:r>
            </a:p>
          </p:txBody>
        </p:sp>
        <p:sp>
          <p:nvSpPr>
            <p:cNvPr id="5" name="TextBox 4"/>
            <p:cNvSpPr txBox="1"/>
            <p:nvPr/>
          </p:nvSpPr>
          <p:spPr>
            <a:xfrm>
              <a:off x="24899708" y="22561728"/>
              <a:ext cx="10972800" cy="14588607"/>
            </a:xfrm>
            <a:prstGeom prst="rect">
              <a:avLst/>
            </a:prstGeom>
            <a:noFill/>
            <a:ln>
              <a:solidFill>
                <a:schemeClr val="tx1"/>
              </a:solidFill>
            </a:ln>
          </p:spPr>
          <p:txBody>
            <a:bodyPr wrap="square" lIns="182880" tIns="182880" bIns="0" rtlCol="0">
              <a:spAutoFit/>
            </a:bodyPr>
            <a:lstStyle/>
            <a:p>
              <a:pPr algn="just"/>
              <a:r>
                <a:rPr lang="en-US" sz="2400" b="1" dirty="0" smtClean="0">
                  <a:latin typeface="Arial" panose="020B0604020202020204" pitchFamily="34" charset="0"/>
                  <a:cs typeface="Arial" panose="020B0604020202020204" pitchFamily="34" charset="0"/>
                </a:rPr>
                <a:t>Fig. 7: Validation Of Novel </a:t>
              </a:r>
              <a:r>
                <a:rPr lang="en-US" sz="2400" b="1" dirty="0">
                  <a:latin typeface="Arial" panose="020B0604020202020204" pitchFamily="34" charset="0"/>
                  <a:cs typeface="Arial" panose="020B0604020202020204" pitchFamily="34" charset="0"/>
                </a:rPr>
                <a:t>cAMP Antagonist </a:t>
              </a:r>
              <a:r>
                <a:rPr lang="en-US" sz="2400" b="1" dirty="0" smtClean="0">
                  <a:latin typeface="Arial" panose="020B0604020202020204" pitchFamily="34" charset="0"/>
                  <a:cs typeface="Arial" panose="020B0604020202020204" pitchFamily="34" charset="0"/>
                </a:rPr>
                <a:t>Rp-8-Br-cAMPS-pAB.</a:t>
              </a:r>
            </a:p>
            <a:p>
              <a:pPr algn="just"/>
              <a:endParaRPr lang="en-US" sz="2400" dirty="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Rp-8-Br-cAMPS-pAB is a novel highly membrane permeable cAMP antagonist that is a bioactivatable para acetoxybenzyl (pAB) ester prodrug of the cAMP antagonist Rp-8-Br-cAMPS. Note that it is effective at very low concentrations in the FRET assay when testing its ability to counteract the action of forskolin.</a:t>
              </a:r>
            </a:p>
            <a:p>
              <a:pPr algn="just"/>
              <a:endParaRPr lang="en-US" sz="2400" dirty="0">
                <a:latin typeface="Arial" panose="020B0604020202020204" pitchFamily="34" charset="0"/>
                <a:cs typeface="Arial" panose="020B0604020202020204" pitchFamily="34" charset="0"/>
              </a:endParaRPr>
            </a:p>
            <a:p>
              <a:pPr algn="just"/>
              <a:r>
                <a:rPr lang="en-US" sz="2400" b="1" dirty="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Dose-response analysis for antagonism of forskolin-stimulated cAMP production by Rp-8-Br-cAMPS-pAB. </a:t>
              </a:r>
              <a:r>
                <a:rPr lang="en-US" sz="2400" b="1" dirty="0" smtClean="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Rp-8-Br-cAMPS-pAB exerted </a:t>
              </a:r>
              <a:r>
                <a:rPr lang="en-US" sz="2400" dirty="0">
                  <a:latin typeface="Arial" panose="020B0604020202020204" pitchFamily="34" charset="0"/>
                  <a:cs typeface="Arial" panose="020B0604020202020204" pitchFamily="34" charset="0"/>
                </a:rPr>
                <a:t>apparent mixed agonist/antagonist </a:t>
              </a:r>
              <a:r>
                <a:rPr lang="en-US" sz="2400" dirty="0" smtClean="0">
                  <a:latin typeface="Arial" panose="020B0604020202020204" pitchFamily="34" charset="0"/>
                  <a:cs typeface="Arial" panose="020B0604020202020204" pitchFamily="34" charset="0"/>
                </a:rPr>
                <a:t>properties since </a:t>
              </a:r>
              <a:r>
                <a:rPr lang="en-US" sz="2400" dirty="0">
                  <a:latin typeface="Arial" panose="020B0604020202020204" pitchFamily="34" charset="0"/>
                  <a:cs typeface="Arial" panose="020B0604020202020204" pitchFamily="34" charset="0"/>
                </a:rPr>
                <a:t>it not only blocked the action of forskolin (a), </a:t>
              </a:r>
              <a:r>
                <a:rPr lang="en-US" sz="2400" dirty="0" smtClean="0">
                  <a:latin typeface="Arial" panose="020B0604020202020204" pitchFamily="34" charset="0"/>
                  <a:cs typeface="Arial" panose="020B0604020202020204" pitchFamily="34" charset="0"/>
                </a:rPr>
                <a:t>but it </a:t>
              </a:r>
              <a:r>
                <a:rPr lang="en-US" sz="2400" dirty="0">
                  <a:latin typeface="Arial" panose="020B0604020202020204" pitchFamily="34" charset="0"/>
                  <a:cs typeface="Arial" panose="020B0604020202020204" pitchFamily="34" charset="0"/>
                </a:rPr>
                <a:t>also stimulated a small </a:t>
              </a:r>
              <a:r>
                <a:rPr lang="en-US" sz="2400" dirty="0" smtClean="0">
                  <a:latin typeface="Arial" panose="020B0604020202020204" pitchFamily="34" charset="0"/>
                  <a:cs typeface="Arial" panose="020B0604020202020204" pitchFamily="34" charset="0"/>
                </a:rPr>
                <a:t>but significant </a:t>
              </a:r>
              <a:r>
                <a:rPr lang="en-US" sz="2400" dirty="0" smtClean="0">
                  <a:latin typeface="Symbol" panose="05050102010706020507" pitchFamily="18" charset="2"/>
                  <a:cs typeface="Arial" panose="020B0604020202020204" pitchFamily="34" charset="0"/>
                </a:rPr>
                <a:t></a:t>
              </a:r>
              <a:r>
                <a:rPr lang="en-US" sz="2400" dirty="0" smtClean="0">
                  <a:latin typeface="Arial" panose="020B0604020202020204" pitchFamily="34" charset="0"/>
                  <a:cs typeface="Arial" panose="020B0604020202020204" pitchFamily="34" charset="0"/>
                </a:rPr>
                <a:t>FRET </a:t>
              </a:r>
              <a:r>
                <a:rPr lang="en-US" sz="2400" dirty="0">
                  <a:latin typeface="Arial" panose="020B0604020202020204" pitchFamily="34" charset="0"/>
                  <a:cs typeface="Arial" panose="020B0604020202020204" pitchFamily="34" charset="0"/>
                </a:rPr>
                <a:t>(b) when it was administered </a:t>
              </a:r>
              <a:r>
                <a:rPr lang="en-US" sz="2400" dirty="0" smtClean="0">
                  <a:latin typeface="Arial" panose="020B0604020202020204" pitchFamily="34" charset="0"/>
                  <a:cs typeface="Arial" panose="020B0604020202020204" pitchFamily="34" charset="0"/>
                </a:rPr>
                <a:t>alone. </a:t>
              </a:r>
              <a:r>
                <a:rPr lang="en-US" sz="2400" b="1" dirty="0" smtClean="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action of forskolin </a:t>
              </a:r>
              <a:r>
                <a:rPr lang="en-US" sz="2400" dirty="0" smtClean="0">
                  <a:latin typeface="Arial" panose="020B0604020202020204" pitchFamily="34" charset="0"/>
                  <a:cs typeface="Arial" panose="020B0604020202020204" pitchFamily="34" charset="0"/>
                </a:rPr>
                <a:t>was not </a:t>
              </a:r>
              <a:r>
                <a:rPr lang="en-US" sz="2400" dirty="0">
                  <a:latin typeface="Arial" panose="020B0604020202020204" pitchFamily="34" charset="0"/>
                  <a:cs typeface="Arial" panose="020B0604020202020204" pitchFamily="34" charset="0"/>
                </a:rPr>
                <a:t>blocked by the negative control </a:t>
              </a:r>
              <a:r>
                <a:rPr lang="en-US" sz="2400" dirty="0" smtClean="0">
                  <a:latin typeface="Arial" panose="020B0604020202020204" pitchFamily="34" charset="0"/>
                  <a:cs typeface="Arial" panose="020B0604020202020204" pitchFamily="34" charset="0"/>
                </a:rPr>
                <a:t>4-acetoxybenzy alcohol (4-Abn-OH) </a:t>
              </a:r>
              <a:r>
                <a:rPr lang="en-US" sz="2400" dirty="0">
                  <a:latin typeface="Arial" panose="020B0604020202020204" pitchFamily="34" charset="0"/>
                  <a:cs typeface="Arial" panose="020B0604020202020204" pitchFamily="34" charset="0"/>
                </a:rPr>
                <a:t>that lacks </a:t>
              </a:r>
              <a:r>
                <a:rPr lang="en-US" sz="2400" dirty="0" smtClean="0">
                  <a:latin typeface="Arial" panose="020B0604020202020204" pitchFamily="34" charset="0"/>
                  <a:cs typeface="Arial" panose="020B0604020202020204" pitchFamily="34" charset="0"/>
                </a:rPr>
                <a:t>the cAMP </a:t>
              </a:r>
              <a:r>
                <a:rPr lang="en-US" sz="2400" dirty="0">
                  <a:latin typeface="Arial" panose="020B0604020202020204" pitchFamily="34" charset="0"/>
                  <a:cs typeface="Arial" panose="020B0604020202020204" pitchFamily="34" charset="0"/>
                </a:rPr>
                <a:t>moiety, but that generates the intracellular </a:t>
              </a:r>
              <a:r>
                <a:rPr lang="en-US" sz="2400" dirty="0" smtClean="0">
                  <a:latin typeface="Arial" panose="020B0604020202020204" pitchFamily="34" charset="0"/>
                  <a:cs typeface="Arial" panose="020B0604020202020204" pitchFamily="34" charset="0"/>
                </a:rPr>
                <a:t>metabolites </a:t>
              </a:r>
              <a:r>
                <a:rPr lang="en-US" sz="2400" dirty="0">
                  <a:latin typeface="Arial" panose="020B0604020202020204" pitchFamily="34" charset="0"/>
                  <a:cs typeface="Arial" panose="020B0604020202020204" pitchFamily="34" charset="0"/>
                </a:rPr>
                <a:t>4-hydroxybenzyl </a:t>
              </a:r>
              <a:r>
                <a:rPr lang="en-US" sz="2400" dirty="0" smtClean="0">
                  <a:latin typeface="Arial" panose="020B0604020202020204" pitchFamily="34" charset="0"/>
                  <a:cs typeface="Arial" panose="020B0604020202020204" pitchFamily="34" charset="0"/>
                </a:rPr>
                <a:t>alcohol and </a:t>
              </a:r>
              <a:r>
                <a:rPr lang="en-US" sz="2400" dirty="0">
                  <a:latin typeface="Arial" panose="020B0604020202020204" pitchFamily="34" charset="0"/>
                  <a:cs typeface="Arial" panose="020B0604020202020204" pitchFamily="34" charset="0"/>
                </a:rPr>
                <a:t>acetic acid that are identical to those generated </a:t>
              </a:r>
              <a:r>
                <a:rPr lang="en-US" sz="2400" dirty="0" smtClean="0">
                  <a:latin typeface="Arial" panose="020B0604020202020204" pitchFamily="34" charset="0"/>
                  <a:cs typeface="Arial" panose="020B0604020202020204" pitchFamily="34" charset="0"/>
                </a:rPr>
                <a:t>by Rp-8-Br-cAMPS-pAB when it is bioactived intracellularly. </a:t>
              </a:r>
              <a:r>
                <a:rPr lang="en-US" sz="2400" b="1" dirty="0" smtClean="0">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 Negative control demonstrating that when 4-Abn-OH was </a:t>
              </a:r>
              <a:r>
                <a:rPr lang="en-US" sz="2400" dirty="0">
                  <a:latin typeface="Arial" panose="020B0604020202020204" pitchFamily="34" charset="0"/>
                  <a:cs typeface="Arial" panose="020B0604020202020204" pitchFamily="34" charset="0"/>
                </a:rPr>
                <a:t>administered alone, </a:t>
              </a:r>
              <a:r>
                <a:rPr lang="en-US" sz="2400" dirty="0" smtClean="0">
                  <a:latin typeface="Arial" panose="020B0604020202020204" pitchFamily="34" charset="0"/>
                  <a:cs typeface="Arial" panose="020B0604020202020204" pitchFamily="34" charset="0"/>
                </a:rPr>
                <a:t>it produced </a:t>
              </a:r>
              <a:r>
                <a:rPr lang="en-US" sz="2400" dirty="0">
                  <a:latin typeface="Arial" panose="020B0604020202020204" pitchFamily="34" charset="0"/>
                  <a:cs typeface="Arial" panose="020B0604020202020204" pitchFamily="34" charset="0"/>
                </a:rPr>
                <a:t>no </a:t>
              </a:r>
              <a:r>
                <a:rPr lang="en-US" sz="2400" dirty="0" smtClean="0">
                  <a:latin typeface="Arial" panose="020B0604020202020204" pitchFamily="34" charset="0"/>
                  <a:cs typeface="Arial" panose="020B0604020202020204" pitchFamily="34" charset="0"/>
                </a:rPr>
                <a:t>significant </a:t>
              </a:r>
              <a:r>
                <a:rPr lang="en-US" sz="2400" dirty="0" smtClean="0">
                  <a:latin typeface="Symbol" panose="05050102010706020507" pitchFamily="18" charset="2"/>
                  <a:cs typeface="Arial" panose="020B0604020202020204" pitchFamily="34" charset="0"/>
                </a:rPr>
                <a:t></a:t>
              </a:r>
              <a:r>
                <a:rPr lang="en-US" sz="2400" dirty="0" smtClean="0">
                  <a:latin typeface="Arial" panose="020B0604020202020204" pitchFamily="34" charset="0"/>
                  <a:cs typeface="Arial" panose="020B0604020202020204" pitchFamily="34" charset="0"/>
                </a:rPr>
                <a:t>FRET</a:t>
              </a:r>
              <a:r>
                <a:rPr lang="en-US" sz="2400" dirty="0">
                  <a:latin typeface="Arial" panose="020B0604020202020204" pitchFamily="34" charset="0"/>
                  <a:cs typeface="Arial" panose="020B0604020202020204" pitchFamily="34" charset="0"/>
                </a:rPr>
                <a:t>. </a:t>
              </a:r>
            </a:p>
          </p:txBody>
        </p:sp>
        <p:sp>
          <p:nvSpPr>
            <p:cNvPr id="23" name="TextBox 22"/>
            <p:cNvSpPr txBox="1"/>
            <p:nvPr/>
          </p:nvSpPr>
          <p:spPr>
            <a:xfrm>
              <a:off x="12826373" y="5617245"/>
              <a:ext cx="10972800" cy="14865606"/>
            </a:xfrm>
            <a:prstGeom prst="rect">
              <a:avLst/>
            </a:prstGeom>
            <a:noFill/>
            <a:ln>
              <a:solidFill>
                <a:schemeClr val="tx1"/>
              </a:solidFill>
            </a:ln>
          </p:spPr>
          <p:txBody>
            <a:bodyPr wrap="square" lIns="182880" tIns="91440" rIns="182880" bIns="0" rtlCol="0">
              <a:spAutoFit/>
            </a:bodyPr>
            <a:lstStyle/>
            <a:p>
              <a:pPr algn="just"/>
              <a:r>
                <a:rPr lang="en-US" sz="2400" b="1" dirty="0" smtClean="0">
                  <a:latin typeface="Arial" panose="020B0604020202020204" pitchFamily="34" charset="0"/>
                  <a:cs typeface="Arial" panose="020B0604020202020204" pitchFamily="34" charset="0"/>
                </a:rPr>
                <a:t>Fig. 3: H188 cAMP-Binding Properties In HEK293-H188-C24 Cells.</a:t>
              </a: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(a,b)</a:t>
              </a:r>
              <a:r>
                <a:rPr lang="en-US" sz="2400" dirty="0" smtClean="0">
                  <a:latin typeface="Arial" panose="020B0604020202020204" pitchFamily="34" charset="0"/>
                  <a:cs typeface="Arial" panose="020B0604020202020204" pitchFamily="34" charset="0"/>
                </a:rPr>
                <a:t> Epac-selective cAMP analog 8-pCPT-2’-</a:t>
              </a:r>
              <a:r>
                <a:rPr lang="en-US" sz="2400" i="1" dirty="0" smtClean="0">
                  <a:latin typeface="Arial" panose="020B0604020202020204" pitchFamily="34" charset="0"/>
                  <a:cs typeface="Arial" panose="020B0604020202020204" pitchFamily="34" charset="0"/>
                </a:rPr>
                <a:t>O</a:t>
              </a:r>
              <a:r>
                <a:rPr lang="en-US" sz="2400" dirty="0" smtClean="0">
                  <a:latin typeface="Arial" panose="020B0604020202020204" pitchFamily="34" charset="0"/>
                  <a:cs typeface="Arial" panose="020B0604020202020204" pitchFamily="34" charset="0"/>
                </a:rPr>
                <a:t>-Me-cAMP-AM produces a dose-dependent activation of the Epac1-based H188 FRET reporter whereas H188 is not responsive to the PKA-selective cAMP analog 6-Bnz-cAMP-AM (10 </a:t>
              </a:r>
              <a:r>
                <a:rPr lang="en-US" sz="2400" dirty="0" smtClean="0">
                  <a:latin typeface="Symbol" panose="05050102010706020507" pitchFamily="18" charset="2"/>
                  <a:cs typeface="Arial" panose="020B0604020202020204" pitchFamily="34" charset="0"/>
                </a:rPr>
                <a:t>m</a:t>
              </a:r>
              <a:r>
                <a:rPr lang="en-US" sz="2400" dirty="0" smtClean="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(c) </a:t>
              </a:r>
              <a:r>
                <a:rPr lang="en-US" sz="2400" dirty="0" smtClean="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he Epac1-specific small molecule inhibitor CE3F4 blocks the action of 1 </a:t>
              </a:r>
              <a:r>
                <a:rPr lang="en-US" sz="2400" dirty="0" smtClean="0">
                  <a:latin typeface="Symbol" panose="05050102010706020507" pitchFamily="18" charset="2"/>
                  <a:cs typeface="Arial" panose="020B0604020202020204" pitchFamily="34" charset="0"/>
                </a:rPr>
                <a:t>m</a:t>
              </a:r>
              <a:r>
                <a:rPr lang="en-US" sz="2400" dirty="0" smtClean="0">
                  <a:latin typeface="Arial" panose="020B0604020202020204" pitchFamily="34" charset="0"/>
                  <a:cs typeface="Arial" panose="020B0604020202020204" pitchFamily="34" charset="0"/>
                </a:rPr>
                <a:t>M </a:t>
              </a:r>
              <a:r>
                <a:rPr lang="en-US" sz="2400" dirty="0">
                  <a:latin typeface="Arial" panose="020B0604020202020204" pitchFamily="34" charset="0"/>
                  <a:cs typeface="Arial" panose="020B0604020202020204" pitchFamily="34" charset="0"/>
                </a:rPr>
                <a:t>8-pCPT-2’-O-Me-cAMP-AM. </a:t>
              </a:r>
              <a:r>
                <a:rPr lang="en-US" sz="2400" b="1" dirty="0" smtClean="0">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 The Epac2-specific inhibitor ESI-05 produced a slight decrease in the rate of rise but had no effect on the peak amplitude of the response to the Epac-activator (1 </a:t>
              </a:r>
              <a:r>
                <a:rPr lang="en-US" sz="2400" dirty="0" smtClean="0">
                  <a:latin typeface="Symbol" panose="05050102010706020507" pitchFamily="18" charset="2"/>
                  <a:cs typeface="Arial" panose="020B0604020202020204" pitchFamily="34" charset="0"/>
                </a:rPr>
                <a:t>m</a:t>
              </a:r>
              <a:r>
                <a:rPr lang="en-US" sz="2400" dirty="0" smtClean="0">
                  <a:latin typeface="Arial" panose="020B0604020202020204" pitchFamily="34" charset="0"/>
                  <a:cs typeface="Arial" panose="020B0604020202020204" pitchFamily="34" charset="0"/>
                </a:rPr>
                <a:t>M). Note that direct injection of either CE3F4 </a:t>
              </a:r>
              <a:r>
                <a:rPr lang="en-US" sz="2400" b="1" dirty="0" smtClean="0">
                  <a:latin typeface="Arial" panose="020B0604020202020204" pitchFamily="34" charset="0"/>
                  <a:cs typeface="Arial" panose="020B0604020202020204" pitchFamily="34" charset="0"/>
                </a:rPr>
                <a:t>(e) </a:t>
              </a:r>
              <a:r>
                <a:rPr lang="en-US" sz="2400" dirty="0" smtClean="0">
                  <a:latin typeface="Arial" panose="020B0604020202020204" pitchFamily="34" charset="0"/>
                  <a:cs typeface="Arial" panose="020B0604020202020204" pitchFamily="34" charset="0"/>
                </a:rPr>
                <a:t>OR ESI-05 </a:t>
              </a:r>
              <a:r>
                <a:rPr lang="en-US" sz="2400" b="1" dirty="0" smtClean="0">
                  <a:latin typeface="Arial" panose="020B0604020202020204" pitchFamily="34" charset="0"/>
                  <a:cs typeface="Arial" panose="020B0604020202020204" pitchFamily="34" charset="0"/>
                </a:rPr>
                <a:t>(f)</a:t>
              </a:r>
              <a:r>
                <a:rPr lang="en-US" sz="2400" dirty="0" smtClean="0">
                  <a:latin typeface="Arial" panose="020B0604020202020204" pitchFamily="34" charset="0"/>
                  <a:cs typeface="Arial" panose="020B0604020202020204" pitchFamily="34" charset="0"/>
                </a:rPr>
                <a:t> alone had no significant effect.</a:t>
              </a:r>
              <a:endParaRPr lang="en-US" sz="2400" b="1" dirty="0">
                <a:latin typeface="Arial" panose="020B0604020202020204" pitchFamily="34" charset="0"/>
                <a:cs typeface="Arial" panose="020B0604020202020204" pitchFamily="34" charset="0"/>
              </a:endParaRPr>
            </a:p>
          </p:txBody>
        </p:sp>
        <p:sp>
          <p:nvSpPr>
            <p:cNvPr id="15" name="TextBox 14"/>
            <p:cNvSpPr txBox="1"/>
            <p:nvPr/>
          </p:nvSpPr>
          <p:spPr>
            <a:xfrm>
              <a:off x="747553" y="34894443"/>
              <a:ext cx="10972800" cy="8679299"/>
            </a:xfrm>
            <a:prstGeom prst="rect">
              <a:avLst/>
            </a:prstGeom>
            <a:noFill/>
            <a:ln>
              <a:solidFill>
                <a:schemeClr val="tx1"/>
              </a:solidFill>
            </a:ln>
          </p:spPr>
          <p:txBody>
            <a:bodyPr wrap="square" lIns="182880" tIns="91440" rIns="182880" bIns="91440" rtlCol="0">
              <a:spAutoFit/>
            </a:bodyPr>
            <a:lstStyle/>
            <a:p>
              <a:r>
                <a:rPr lang="en-US" sz="2400" b="1" dirty="0">
                  <a:latin typeface="Arial" panose="020B0604020202020204" pitchFamily="34" charset="0"/>
                  <a:cs typeface="Arial" panose="020B0604020202020204" pitchFamily="34" charset="0"/>
                </a:rPr>
                <a:t>Fig. 2: </a:t>
              </a:r>
              <a:r>
                <a:rPr lang="en-US" sz="2400" b="1" dirty="0" smtClean="0">
                  <a:latin typeface="Arial" panose="020B0604020202020204" pitchFamily="34" charset="0"/>
                  <a:cs typeface="Arial" panose="020B0604020202020204" pitchFamily="34" charset="0"/>
                </a:rPr>
                <a:t>Plate Reader FRET Assay For Detection Of cAMP.</a:t>
              </a:r>
            </a:p>
            <a:p>
              <a:endParaRPr lang="en-US" sz="2400" b="1" dirty="0">
                <a:latin typeface="Arial" panose="020B0604020202020204" pitchFamily="34" charset="0"/>
                <a:cs typeface="Arial" panose="020B0604020202020204" pitchFamily="34" charset="0"/>
              </a:endParaRPr>
            </a:p>
            <a:p>
              <a:endParaRPr lang="en-US" sz="2400" b="1" dirty="0" smtClean="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smtClean="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smtClean="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smtClean="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smtClean="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Multiwell plate readers are commonly used for high-throughput screening assays to identify GPCR agonists. Here we used a FlexStation 3 from Molecular Devices to perform assays using HEK293-H188 cells with injection of adenosine (4 </a:t>
              </a:r>
              <a:r>
                <a:rPr lang="en-US" sz="2400" dirty="0" smtClean="0">
                  <a:latin typeface="Symbol" panose="05050102010706020507" pitchFamily="18" charset="2"/>
                  <a:cs typeface="Arial" panose="020B0604020202020204" pitchFamily="34" charset="0"/>
                </a:rPr>
                <a:t>m</a:t>
              </a:r>
              <a:r>
                <a:rPr lang="en-US" sz="2400" dirty="0" smtClean="0">
                  <a:latin typeface="Arial" panose="020B0604020202020204" pitchFamily="34" charset="0"/>
                  <a:cs typeface="Arial" panose="020B0604020202020204" pitchFamily="34" charset="0"/>
                </a:rPr>
                <a:t>M) to activate endogenous G</a:t>
              </a:r>
              <a:r>
                <a:rPr lang="en-US" sz="2400" baseline="-25000" dirty="0" smtClean="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-coupled </a:t>
              </a:r>
              <a:r>
                <a:rPr lang="en-US" sz="2400" dirty="0">
                  <a:latin typeface="Arial" panose="020B0604020202020204" pitchFamily="34" charset="0"/>
                  <a:cs typeface="Arial" panose="020B0604020202020204" pitchFamily="34" charset="0"/>
                </a:rPr>
                <a:t>A</a:t>
              </a:r>
              <a:r>
                <a:rPr lang="en-US" sz="2400" baseline="-25000" dirty="0">
                  <a:latin typeface="Arial" panose="020B0604020202020204" pitchFamily="34" charset="0"/>
                  <a:cs typeface="Arial" panose="020B0604020202020204" pitchFamily="34" charset="0"/>
                </a:rPr>
                <a:t>2B</a:t>
              </a:r>
              <a:r>
                <a:rPr lang="en-US" sz="2400" dirty="0" smtClean="0">
                  <a:latin typeface="Arial" panose="020B0604020202020204" pitchFamily="34" charset="0"/>
                  <a:cs typeface="Arial" panose="020B0604020202020204" pitchFamily="34" charset="0"/>
                </a:rPr>
                <a:t> receptors in these cells. </a:t>
              </a:r>
              <a:r>
                <a:rPr lang="en-US" sz="2400" b="1" dirty="0" smtClean="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Response measured in a single well of a 96-well plate expressed as baseline subtracted ratio change. </a:t>
              </a:r>
              <a:r>
                <a:rPr lang="en-US" sz="2400" b="1" dirty="0" smtClean="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Changes in fluorescence intensity at each wavelength measured for the same well as in (a) showing the predicted rise of 485 nm fluorescence and fall in 535 nm fluorescence as a consequence of cAMP binding. Measurement across entire plates and calculation of a 0.70 Z-factor indicates the usefulness of this reporter and assay system for reliable detection of agonists.</a:t>
              </a:r>
              <a:endParaRPr lang="en-US" sz="2400" dirty="0">
                <a:latin typeface="Arial" panose="020B0604020202020204" pitchFamily="34" charset="0"/>
                <a:cs typeface="Arial" panose="020B0604020202020204" pitchFamily="34" charset="0"/>
              </a:endParaRPr>
            </a:p>
          </p:txBody>
        </p:sp>
        <p:sp>
          <p:nvSpPr>
            <p:cNvPr id="19" name="TextBox 18"/>
            <p:cNvSpPr txBox="1"/>
            <p:nvPr/>
          </p:nvSpPr>
          <p:spPr>
            <a:xfrm>
              <a:off x="12826373" y="32815096"/>
              <a:ext cx="10972800" cy="10802954"/>
            </a:xfrm>
            <a:prstGeom prst="rect">
              <a:avLst/>
            </a:prstGeom>
            <a:noFill/>
            <a:ln>
              <a:solidFill>
                <a:schemeClr val="tx1"/>
              </a:solidFill>
            </a:ln>
          </p:spPr>
          <p:txBody>
            <a:bodyPr wrap="square" lIns="182880" tIns="91440" rIns="182880" bIns="0" rtlCol="0">
              <a:spAutoFit/>
            </a:bodyPr>
            <a:lstStyle/>
            <a:p>
              <a:pPr algn="just"/>
              <a:r>
                <a:rPr lang="en-US" sz="2400" b="1" dirty="0" smtClean="0">
                  <a:latin typeface="Arial" panose="020B0604020202020204" pitchFamily="34" charset="0"/>
                  <a:cs typeface="Arial" panose="020B0604020202020204" pitchFamily="34" charset="0"/>
                </a:rPr>
                <a:t>Fig. 5: G</a:t>
              </a:r>
              <a:r>
                <a:rPr lang="en-US" sz="2400" b="1" baseline="-25000" dirty="0" smtClean="0">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Protein-</a:t>
              </a:r>
              <a:r>
                <a:rPr lang="en-US" sz="2400" b="1" dirty="0" smtClean="0">
                  <a:latin typeface="Arial" panose="020B0604020202020204" pitchFamily="34" charset="0"/>
                  <a:cs typeface="Arial" panose="020B0604020202020204" pitchFamily="34" charset="0"/>
                </a:rPr>
                <a:t>Coupled Receptor Activation Lowers Levels Of cAMP.</a:t>
              </a:r>
            </a:p>
            <a:p>
              <a:pPr algn="just"/>
              <a:endParaRPr lang="en-US" sz="2400" b="1" dirty="0" smtClean="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The FRET assay reported here is also useful for studies that seek to monitor cAMP-lowering actions of various hormones or neurotransmitters. This aspect of the assay was first investigated in studies that used forskolin as a direct stimulator of adenylyl cyclase activity. </a:t>
              </a:r>
            </a:p>
            <a:p>
              <a:pPr algn="just"/>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HEK-H188-C24 cells were transfected with the G</a:t>
              </a:r>
              <a:r>
                <a:rPr lang="en-US" sz="2400" baseline="-25000" dirty="0" smtClean="0">
                  <a:latin typeface="Arial" panose="020B0604020202020204" pitchFamily="34" charset="0"/>
                  <a:cs typeface="Arial" panose="020B0604020202020204" pitchFamily="34" charset="0"/>
                </a:rPr>
                <a:t>i</a:t>
              </a:r>
              <a:r>
                <a:rPr lang="en-US" sz="2400" dirty="0" smtClean="0">
                  <a:latin typeface="Arial" panose="020B0604020202020204" pitchFamily="34" charset="0"/>
                  <a:cs typeface="Arial" panose="020B0604020202020204" pitchFamily="34" charset="0"/>
                </a:rPr>
                <a:t> protein-coupled human Neuropeptide Y Type 2 receptor (NPY2R), then stimulated with the cAMP-elevating agent forskolin (Fsk, 600 nM) in the presence or absence of NPY2R agonist PYY(3-36). Note that PYY(3-36) inhibits the </a:t>
              </a:r>
              <a:r>
                <a:rPr lang="en-US" sz="2400" dirty="0">
                  <a:latin typeface="Arial" panose="020B0604020202020204" pitchFamily="34" charset="0"/>
                  <a:cs typeface="Arial" panose="020B0604020202020204" pitchFamily="34" charset="0"/>
                </a:rPr>
                <a:t>f</a:t>
              </a:r>
              <a:r>
                <a:rPr lang="en-US" sz="2400" dirty="0" smtClean="0">
                  <a:latin typeface="Arial" panose="020B0604020202020204" pitchFamily="34" charset="0"/>
                  <a:cs typeface="Arial" panose="020B0604020202020204" pitchFamily="34" charset="0"/>
                </a:rPr>
                <a:t>orskolin-stimulated rise of [cAMP] in NPY2R transfected cells. </a:t>
              </a:r>
              <a:r>
                <a:rPr lang="en-US" sz="2400" b="1" dirty="0" smtClean="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PYY(3-36) failed to counteract the stimulatory effect of forskolin in cells transfected with an empty vector (EV) serving as a negative control. These data indicate the usefulness of this FRET assay to study GPCR agonist action as it pertains to the inhibition of cAMP production in living cells.</a:t>
              </a:r>
            </a:p>
          </p:txBody>
        </p:sp>
        <p:sp>
          <p:nvSpPr>
            <p:cNvPr id="12" name="TextBox 11"/>
            <p:cNvSpPr txBox="1"/>
            <p:nvPr/>
          </p:nvSpPr>
          <p:spPr>
            <a:xfrm>
              <a:off x="12826373" y="20890524"/>
              <a:ext cx="10972800" cy="11541618"/>
            </a:xfrm>
            <a:prstGeom prst="rect">
              <a:avLst/>
            </a:prstGeom>
            <a:noFill/>
            <a:ln>
              <a:solidFill>
                <a:schemeClr val="tx1"/>
              </a:solidFill>
            </a:ln>
          </p:spPr>
          <p:txBody>
            <a:bodyPr wrap="square" lIns="182880" tIns="91440" rIns="182880" bIns="0" rtlCol="0">
              <a:spAutoFit/>
            </a:bodyPr>
            <a:lstStyle/>
            <a:p>
              <a:pPr algn="just"/>
              <a:r>
                <a:rPr lang="en-US" sz="2400" b="1" dirty="0" smtClean="0">
                  <a:latin typeface="Arial" panose="020B0604020202020204" pitchFamily="34" charset="0"/>
                  <a:cs typeface="Arial" panose="020B0604020202020204" pitchFamily="34" charset="0"/>
                </a:rPr>
                <a:t>Fig. 4:  HEK293-H188-C24 Cells Are Responsive To GPCR Agonists.</a:t>
              </a:r>
              <a:endParaRPr lang="en-US" sz="2400"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marL="457200" indent="-457200" algn="just">
                <a:buAutoNum type="alphaLcParenBoth"/>
              </a:pP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Dose-response analysis of the cAMP-elevating GPCR agonist GLP-1 that stimulates the human Glucagon-Like Peptide-1 receptor (hGLP-1R) introduced by transient transfection in HEK293-H188-C24 cells.</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GLP-1R agonist Exendin-4 (exenatide, a.k.a., BYETTA) that is used as an insulin secretagogue for treatement of type 2 diabetes also raises levels of cAMP.</a:t>
              </a:r>
              <a:r>
                <a:rPr lang="en-US" sz="2400" dirty="0" smtClean="0">
                  <a:latin typeface="Arial" panose="020B0604020202020204" pitchFamily="34" charset="0"/>
                  <a:cs typeface="Arial" panose="020B0604020202020204" pitchFamily="34" charset="0"/>
                </a:rPr>
                <a:t> </a:t>
              </a:r>
            </a:p>
            <a:p>
              <a:pPr algn="just"/>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c,d</a:t>
              </a:r>
              <a:r>
                <a:rPr lang="en-US" sz="2400" dirty="0">
                  <a:latin typeface="Arial" panose="020B0604020202020204" pitchFamily="34" charset="0"/>
                  <a:cs typeface="Arial" panose="020B0604020202020204" pitchFamily="34" charset="0"/>
                </a:rPr>
                <a:t>) K</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and Hill Coefficient values derived from the dose-response analyses presented in panels (a) and (b). Each data point is the average DFRET obtained by averaging findings for </a:t>
              </a:r>
              <a:r>
                <a:rPr lang="en-US" sz="2400" i="1" dirty="0">
                  <a:latin typeface="Arial" panose="020B0604020202020204" pitchFamily="34" charset="0"/>
                  <a:cs typeface="Arial" panose="020B0604020202020204" pitchFamily="34" charset="0"/>
                </a:rPr>
                <a:t>n = 12 </a:t>
              </a:r>
              <a:r>
                <a:rPr lang="en-US" sz="2400" dirty="0">
                  <a:latin typeface="Arial" panose="020B0604020202020204" pitchFamily="34" charset="0"/>
                  <a:cs typeface="Arial" panose="020B0604020202020204" pitchFamily="34" charset="0"/>
                </a:rPr>
                <a:t>wells of a 96-well plate, here an in all subsequent figures.</a:t>
              </a:r>
            </a:p>
          </p:txBody>
        </p:sp>
        <p:sp>
          <p:nvSpPr>
            <p:cNvPr id="4" name="TextBox 3"/>
            <p:cNvSpPr txBox="1"/>
            <p:nvPr/>
          </p:nvSpPr>
          <p:spPr>
            <a:xfrm>
              <a:off x="753037" y="14108044"/>
              <a:ext cx="10972800" cy="20497919"/>
            </a:xfrm>
            <a:prstGeom prst="rect">
              <a:avLst/>
            </a:prstGeom>
            <a:noFill/>
            <a:ln>
              <a:solidFill>
                <a:schemeClr val="tx1"/>
              </a:solidFill>
            </a:ln>
          </p:spPr>
          <p:txBody>
            <a:bodyPr wrap="square" lIns="182880" tIns="91440" rIns="182880" bIns="91440" rtlCol="0">
              <a:spAutoFit/>
            </a:bodyPr>
            <a:lstStyle/>
            <a:p>
              <a:pPr algn="just"/>
              <a:r>
                <a:rPr lang="en-US" sz="2400" b="1" dirty="0" smtClean="0">
                  <a:latin typeface="Arial" panose="020B0604020202020204" pitchFamily="34" charset="0"/>
                  <a:cs typeface="Arial" panose="020B0604020202020204" pitchFamily="34" charset="0"/>
                </a:rPr>
                <a:t>Fig. 1: </a:t>
              </a:r>
              <a:r>
                <a:rPr lang="en-US" sz="2400" b="1" dirty="0">
                  <a:latin typeface="Arial" panose="020B0604020202020204" pitchFamily="34" charset="0"/>
                  <a:cs typeface="Arial" panose="020B0604020202020204" pitchFamily="34" charset="0"/>
                </a:rPr>
                <a:t>FRET-Based Detection Of cAMP In </a:t>
              </a:r>
              <a:r>
                <a:rPr lang="en-US" sz="2400" b="1" dirty="0" smtClean="0">
                  <a:latin typeface="Arial" panose="020B0604020202020204" pitchFamily="34" charset="0"/>
                  <a:cs typeface="Arial" panose="020B0604020202020204" pitchFamily="34" charset="0"/>
                </a:rPr>
                <a:t>HEK293-H188-C24 cells.</a:t>
              </a: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algn="just"/>
              <a:r>
                <a:rPr lang="en-US" sz="2400" b="1" dirty="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Domain structures of full-length Epac1 (left) and the H188 FRET reporter (right). The cAMP-binding domain contains the PRAA amino acid motif for recognition of the cyclic nucleotides used in this study. (</a:t>
              </a:r>
              <a:r>
                <a:rPr lang="en-US" sz="2400" b="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Live-cell imaging at 100X (left panel) and 63X (middle panel) magnification using a YFP filter set illustrates H188 fluorescence in HEK293-H188-C</a:t>
              </a:r>
              <a:r>
                <a:rPr lang="en-US" sz="2400" dirty="0" smtClean="0">
                  <a:latin typeface="Arial" panose="020B0604020202020204" pitchFamily="34" charset="0"/>
                  <a:cs typeface="Arial" panose="020B0604020202020204" pitchFamily="34" charset="0"/>
                </a:rPr>
                <a:t>24 cells</a:t>
              </a:r>
              <a:r>
                <a:rPr lang="en-US" sz="2400" dirty="0">
                  <a:latin typeface="Arial" panose="020B0604020202020204" pitchFamily="34" charset="0"/>
                  <a:cs typeface="Arial" panose="020B0604020202020204" pitchFamily="34" charset="0"/>
                </a:rPr>
                <a:t>. Major projection (MP) overlays of Z-stack images (right panel) illustrate the distribution of cytosolic H188 fluorescence, cytoskeletal F-actin immunoreactivity, and DAPI nuclear staining in fixed HEK293-H188 C24-cells. Calibration bars: 10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 for 100X; 20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 for 63X. (</a:t>
              </a:r>
              <a:r>
                <a:rPr lang="en-US" sz="2400" b="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FRET-based live-cell imaging of </a:t>
              </a:r>
              <a:r>
                <a:rPr lang="en-US" sz="2400" dirty="0" smtClean="0">
                  <a:latin typeface="Arial" panose="020B0604020202020204" pitchFamily="34" charset="0"/>
                  <a:cs typeface="Arial" panose="020B0604020202020204" pitchFamily="34" charset="0"/>
                </a:rPr>
                <a:t>HEK293-H188 </a:t>
              </a:r>
              <a:r>
                <a:rPr lang="en-US" sz="2400" dirty="0">
                  <a:latin typeface="Arial" panose="020B0604020202020204" pitchFamily="34" charset="0"/>
                  <a:cs typeface="Arial" panose="020B0604020202020204" pitchFamily="34" charset="0"/>
                </a:rPr>
                <a:t>cells illustrates the 535 nm Venus-Venus emission fluorescence (i) and the 485/535 nm FRET ratio (ii, iii) prior to (i, ii) and during (iii) exposure of cells to 10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 of the selective Epac activator 8-pCPT-2'-</a:t>
              </a:r>
              <a:r>
                <a:rPr lang="en-US" sz="2400" i="1"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-Me-cAMP-AM. Calibration bars: 20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 for each 63X image. (</a:t>
              </a:r>
              <a:r>
                <a:rPr lang="en-US" sz="2400" b="1"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Time course of the </a:t>
              </a:r>
              <a:r>
                <a:rPr lang="en-US" sz="2400" dirty="0">
                  <a:latin typeface="Symbol" panose="05050102010706020507" pitchFamily="18" charset="2"/>
                  <a:cs typeface="Arial" panose="020B0604020202020204" pitchFamily="34" charset="0"/>
                </a:rPr>
                <a:t>D</a:t>
              </a:r>
              <a:r>
                <a:rPr lang="en-US" sz="2400" dirty="0">
                  <a:latin typeface="Arial" panose="020B0604020202020204" pitchFamily="34" charset="0"/>
                  <a:cs typeface="Arial" panose="020B0604020202020204" pitchFamily="34" charset="0"/>
                </a:rPr>
                <a:t>FRET measured prior to, during (horizontal bars), and after exposure of HEK293-H188-C24 cells to 10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 8-pCPT-2'-</a:t>
              </a:r>
              <a:r>
                <a:rPr lang="en-US" sz="2400" i="1"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-Me-cAMP-AM (i) or forskolin (ii) applied by bath superfusion. Error bars indicate the mean ± s.e.m. for </a:t>
              </a:r>
              <a:r>
                <a:rPr lang="en-US" sz="2400" i="1" dirty="0">
                  <a:latin typeface="Arial" panose="020B0604020202020204" pitchFamily="34" charset="0"/>
                  <a:cs typeface="Arial" panose="020B0604020202020204" pitchFamily="34" charset="0"/>
                </a:rPr>
                <a:t>n = 30 cells</a:t>
              </a:r>
              <a:r>
                <a:rPr lang="en-US" sz="2400" dirty="0">
                  <a:latin typeface="Arial" panose="020B0604020202020204" pitchFamily="34" charset="0"/>
                  <a:cs typeface="Arial" panose="020B0604020202020204" pitchFamily="34" charset="0"/>
                </a:rPr>
                <a:t> (i) or </a:t>
              </a:r>
              <a:r>
                <a:rPr lang="en-US" sz="2400" i="1" dirty="0">
                  <a:latin typeface="Arial" panose="020B0604020202020204" pitchFamily="34" charset="0"/>
                  <a:cs typeface="Arial" panose="020B0604020202020204" pitchFamily="34" charset="0"/>
                </a:rPr>
                <a:t>n = 31 cells</a:t>
              </a:r>
              <a:r>
                <a:rPr lang="en-US" sz="2400" dirty="0">
                  <a:latin typeface="Arial" panose="020B0604020202020204" pitchFamily="34" charset="0"/>
                  <a:cs typeface="Arial" panose="020B0604020202020204" pitchFamily="34" charset="0"/>
                </a:rPr>
                <a:t> (ii). </a:t>
              </a:r>
              <a:r>
                <a:rPr lang="en-US" sz="2400" i="1" dirty="0">
                  <a:latin typeface="Arial" panose="020B0604020202020204" pitchFamily="34" charset="0"/>
                  <a:cs typeface="Arial" panose="020B0604020202020204" pitchFamily="34" charset="0"/>
                </a:rPr>
                <a:t>Y-axis</a:t>
              </a:r>
              <a:r>
                <a:rPr lang="en-US" sz="2400" dirty="0">
                  <a:latin typeface="Arial" panose="020B0604020202020204" pitchFamily="34" charset="0"/>
                  <a:cs typeface="Arial" panose="020B0604020202020204" pitchFamily="34" charset="0"/>
                </a:rPr>
                <a:t> values for </a:t>
              </a:r>
              <a:r>
                <a:rPr lang="en-US" sz="2400" dirty="0">
                  <a:latin typeface="Symbol" panose="05050102010706020507" pitchFamily="18" charset="2"/>
                  <a:cs typeface="Arial" panose="020B0604020202020204" pitchFamily="34" charset="0"/>
                </a:rPr>
                <a:t>D</a:t>
              </a:r>
              <a:r>
                <a:rPr lang="en-US" sz="2400" dirty="0">
                  <a:latin typeface="Arial" panose="020B0604020202020204" pitchFamily="34" charset="0"/>
                  <a:cs typeface="Arial" panose="020B0604020202020204" pitchFamily="34" charset="0"/>
                </a:rPr>
                <a:t>FRET are expressed so that a value of 0 corresponds to the initial baseline FRET ratio, and a value of 100 corresponds to a doubling of the FRET ratio after baseline subtraction, here and in all subsequent figures</a:t>
              </a:r>
              <a:r>
                <a:rPr lang="en-US" sz="2400" dirty="0" smtClean="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TextBox 1"/>
            <p:cNvSpPr txBox="1"/>
            <p:nvPr/>
          </p:nvSpPr>
          <p:spPr>
            <a:xfrm>
              <a:off x="645460" y="435469"/>
              <a:ext cx="35338870" cy="2524691"/>
            </a:xfrm>
            <a:prstGeom prst="rect">
              <a:avLst/>
            </a:prstGeom>
            <a:noFill/>
          </p:spPr>
          <p:txBody>
            <a:bodyPr wrap="square" tIns="91440" bIns="91440" rtlCol="0">
              <a:spAutoFit/>
            </a:bodyPr>
            <a:lstStyle/>
            <a:p>
              <a:pPr algn="ctr"/>
              <a:r>
                <a:rPr lang="en-US" dirty="0"/>
                <a:t>High-Throughput FRET Assays For cAMP Using The </a:t>
              </a:r>
              <a:r>
                <a:rPr lang="en-US" dirty="0" smtClean="0"/>
                <a:t>Epac1-Based Biosensor</a:t>
              </a:r>
            </a:p>
            <a:p>
              <a:pPr algn="ctr"/>
              <a:r>
                <a:rPr lang="en-US" dirty="0"/>
                <a:t>H188 Enable GPCR Agonist Drug </a:t>
              </a:r>
              <a:r>
                <a:rPr lang="en-US" dirty="0" smtClean="0"/>
                <a:t>Discovery</a:t>
              </a:r>
              <a:endParaRPr lang="en-US" dirty="0"/>
            </a:p>
          </p:txBody>
        </p:sp>
        <p:sp>
          <p:nvSpPr>
            <p:cNvPr id="3" name="TextBox 2"/>
            <p:cNvSpPr txBox="1"/>
            <p:nvPr/>
          </p:nvSpPr>
          <p:spPr>
            <a:xfrm>
              <a:off x="753037" y="5601570"/>
              <a:ext cx="10972800" cy="8032968"/>
            </a:xfrm>
            <a:prstGeom prst="rect">
              <a:avLst/>
            </a:prstGeom>
            <a:noFill/>
            <a:ln>
              <a:solidFill>
                <a:schemeClr val="tx1"/>
              </a:solidFill>
            </a:ln>
          </p:spPr>
          <p:txBody>
            <a:bodyPr wrap="square" lIns="182880" tIns="182880" rIns="182880" bIns="91440" rtlCol="0">
              <a:spAutoFit/>
            </a:bodyPr>
            <a:lstStyle/>
            <a:p>
              <a:pPr algn="just"/>
              <a:r>
                <a:rPr lang="en-US" sz="2400" b="1" dirty="0" smtClean="0">
                  <a:latin typeface="Arial" panose="020B0604020202020204" pitchFamily="34" charset="0"/>
                  <a:cs typeface="Arial" panose="020B0604020202020204" pitchFamily="34" charset="0"/>
                </a:rPr>
                <a:t>Abstract:</a:t>
              </a:r>
            </a:p>
            <a:p>
              <a:pPr algn="just"/>
              <a:r>
                <a:rPr lang="en-US" sz="2400" dirty="0" smtClean="0">
                  <a:latin typeface="Arial" panose="020B0604020202020204" pitchFamily="34" charset="0"/>
                  <a:cs typeface="Arial" panose="020B0604020202020204" pitchFamily="34" charset="0"/>
                </a:rPr>
                <a:t>High-throughput </a:t>
              </a:r>
              <a:r>
                <a:rPr lang="en-US" sz="2400" dirty="0">
                  <a:latin typeface="Arial" panose="020B0604020202020204" pitchFamily="34" charset="0"/>
                  <a:cs typeface="Arial" panose="020B0604020202020204" pitchFamily="34" charset="0"/>
                </a:rPr>
                <a:t>screening of small molecule libraries is one means </a:t>
              </a:r>
              <a:r>
                <a:rPr lang="en-US" sz="2400" dirty="0" smtClean="0">
                  <a:latin typeface="Arial" panose="020B0604020202020204" pitchFamily="34" charset="0"/>
                  <a:cs typeface="Arial" panose="020B0604020202020204" pitchFamily="34" charset="0"/>
                </a:rPr>
                <a:t>by which </a:t>
              </a:r>
              <a:r>
                <a:rPr lang="en-US" sz="2400" dirty="0">
                  <a:latin typeface="Arial" panose="020B0604020202020204" pitchFamily="34" charset="0"/>
                  <a:cs typeface="Arial" panose="020B0604020202020204" pitchFamily="34" charset="0"/>
                </a:rPr>
                <a:t>to identify new pharmacological agents that activate G </a:t>
              </a:r>
              <a:r>
                <a:rPr lang="en-US" sz="2400" dirty="0" smtClean="0">
                  <a:latin typeface="Arial" panose="020B0604020202020204" pitchFamily="34" charset="0"/>
                  <a:cs typeface="Arial" panose="020B0604020202020204" pitchFamily="34" charset="0"/>
                </a:rPr>
                <a:t>protein-coupled receptors </a:t>
              </a:r>
              <a:r>
                <a:rPr lang="en-US" sz="2400" dirty="0">
                  <a:latin typeface="Arial" panose="020B0604020202020204" pitchFamily="34" charset="0"/>
                  <a:cs typeface="Arial" panose="020B0604020202020204" pitchFamily="34" charset="0"/>
                </a:rPr>
                <a:t>(GPCRs) to stimulate cAMP production so that ligands with </a:t>
              </a:r>
              <a:r>
                <a:rPr lang="en-US" sz="2400" dirty="0" smtClean="0">
                  <a:latin typeface="Arial" panose="020B0604020202020204" pitchFamily="34" charset="0"/>
                  <a:cs typeface="Arial" panose="020B0604020202020204" pitchFamily="34" charset="0"/>
                </a:rPr>
                <a:t>beneficial medicinal </a:t>
              </a:r>
              <a:r>
                <a:rPr lang="en-US" sz="2400" dirty="0">
                  <a:latin typeface="Arial" panose="020B0604020202020204" pitchFamily="34" charset="0"/>
                  <a:cs typeface="Arial" panose="020B0604020202020204" pitchFamily="34" charset="0"/>
                </a:rPr>
                <a:t>properties are discoverable. Here we report a new microplate </a:t>
              </a:r>
              <a:r>
                <a:rPr lang="en-US" sz="2400" dirty="0" smtClean="0">
                  <a:latin typeface="Arial" panose="020B0604020202020204" pitchFamily="34" charset="0"/>
                  <a:cs typeface="Arial" panose="020B0604020202020204" pitchFamily="34" charset="0"/>
                </a:rPr>
                <a:t>reader assay </a:t>
              </a:r>
              <a:r>
                <a:rPr lang="en-US" sz="2400" dirty="0">
                  <a:latin typeface="Arial" panose="020B0604020202020204" pitchFamily="34" charset="0"/>
                  <a:cs typeface="Arial" panose="020B0604020202020204" pitchFamily="34" charset="0"/>
                </a:rPr>
                <a:t>that allows high-throughput detection of cAMP with fast </a:t>
              </a:r>
              <a:r>
                <a:rPr lang="en-US" sz="2400" dirty="0" smtClean="0">
                  <a:latin typeface="Arial" panose="020B0604020202020204" pitchFamily="34" charset="0"/>
                  <a:cs typeface="Arial" panose="020B0604020202020204" pitchFamily="34" charset="0"/>
                </a:rPr>
                <a:t>temporal resolution </a:t>
              </a:r>
              <a:r>
                <a:rPr lang="en-US" sz="2400" dirty="0">
                  <a:latin typeface="Arial" panose="020B0604020202020204" pitchFamily="34" charset="0"/>
                  <a:cs typeface="Arial" panose="020B0604020202020204" pitchFamily="34" charset="0"/>
                </a:rPr>
                <a:t>and wide dynamic range for cells treated with GPCR agonists. </a:t>
              </a:r>
              <a:r>
                <a:rPr lang="en-US" sz="2400" dirty="0" smtClean="0">
                  <a:latin typeface="Arial" panose="020B0604020202020204" pitchFamily="34" charset="0"/>
                  <a:cs typeface="Arial" panose="020B0604020202020204" pitchFamily="34" charset="0"/>
                </a:rPr>
                <a:t>The assay </a:t>
              </a:r>
              <a:r>
                <a:rPr lang="en-US" sz="2400" dirty="0">
                  <a:latin typeface="Arial" panose="020B0604020202020204" pitchFamily="34" charset="0"/>
                  <a:cs typeface="Arial" panose="020B0604020202020204" pitchFamily="34" charset="0"/>
                </a:rPr>
                <a:t>uses clonal HEK293-H188-C24 cells that express the genetically </a:t>
              </a:r>
              <a:r>
                <a:rPr lang="en-US" sz="2400" dirty="0" smtClean="0">
                  <a:latin typeface="Arial" panose="020B0604020202020204" pitchFamily="34" charset="0"/>
                  <a:cs typeface="Arial" panose="020B0604020202020204" pitchFamily="34" charset="0"/>
                </a:rPr>
                <a:t>encoded biosensor </a:t>
              </a:r>
              <a:r>
                <a:rPr lang="en-US" sz="2400" dirty="0">
                  <a:latin typeface="Arial" panose="020B0604020202020204" pitchFamily="34" charset="0"/>
                  <a:cs typeface="Arial" panose="020B0604020202020204" pitchFamily="34" charset="0"/>
                </a:rPr>
                <a:t>H188 in which the cAMP-binding protein Epac1 is flanked </a:t>
              </a:r>
              <a:r>
                <a:rPr lang="en-US" sz="2400" dirty="0" smtClean="0">
                  <a:latin typeface="Arial" panose="020B0604020202020204" pitchFamily="34" charset="0"/>
                  <a:cs typeface="Arial" panose="020B0604020202020204" pitchFamily="34" charset="0"/>
                </a:rPr>
                <a:t>by mTurquoise2</a:t>
              </a:r>
              <a:r>
                <a:rPr lang="en-US" sz="2400" dirty="0" smtClean="0">
                  <a:latin typeface="Symbol" charset="2"/>
                  <a:cs typeface="Symbol" charset="2"/>
                </a:rPr>
                <a:t>D</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n-US" sz="2400" baseline="30000" dirty="0">
                  <a:latin typeface="Arial" panose="020B0604020202020204" pitchFamily="34" charset="0"/>
                  <a:cs typeface="Arial" panose="020B0604020202020204" pitchFamily="34" charset="0"/>
                </a:rPr>
                <a:t>cp173</a:t>
              </a:r>
              <a:r>
                <a:rPr lang="en-US" sz="2400" dirty="0">
                  <a:latin typeface="Arial" panose="020B0604020202020204" pitchFamily="34" charset="0"/>
                  <a:cs typeface="Arial" panose="020B0604020202020204" pitchFamily="34" charset="0"/>
                </a:rPr>
                <a:t>Venus-Venus FRET donor/acceptor </a:t>
              </a:r>
              <a:r>
                <a:rPr lang="en-US" sz="2400" dirty="0" smtClean="0">
                  <a:latin typeface="Arial" panose="020B0604020202020204" pitchFamily="34" charset="0"/>
                  <a:cs typeface="Arial" panose="020B0604020202020204" pitchFamily="34" charset="0"/>
                </a:rPr>
                <a:t>fluorophores. Analysis </a:t>
              </a:r>
              <a:r>
                <a:rPr lang="en-US" sz="2400" dirty="0">
                  <a:latin typeface="Arial" panose="020B0604020202020204" pitchFamily="34" charset="0"/>
                  <a:cs typeface="Arial" panose="020B0604020202020204" pitchFamily="34" charset="0"/>
                </a:rPr>
                <a:t>of HEK293-H188-C24 cell monolayers demonstrates that this assay </a:t>
              </a:r>
              <a:r>
                <a:rPr lang="en-US" sz="2400" dirty="0" smtClean="0">
                  <a:latin typeface="Arial" panose="020B0604020202020204" pitchFamily="34" charset="0"/>
                  <a:cs typeface="Arial" panose="020B0604020202020204" pitchFamily="34" charset="0"/>
                </a:rPr>
                <a:t>is suitable </a:t>
              </a:r>
              <a:r>
                <a:rPr lang="en-US" sz="2400" dirty="0">
                  <a:latin typeface="Arial" panose="020B0604020202020204" pitchFamily="34" charset="0"/>
                  <a:cs typeface="Arial" panose="020B0604020202020204" pitchFamily="34" charset="0"/>
                </a:rPr>
                <a:t>to monitor the increase or decrease of cAMP levels that </a:t>
              </a:r>
              <a:r>
                <a:rPr lang="en-US" sz="2400" dirty="0" smtClean="0">
                  <a:latin typeface="Arial" panose="020B0604020202020204" pitchFamily="34" charset="0"/>
                  <a:cs typeface="Arial" panose="020B0604020202020204" pitchFamily="34" charset="0"/>
                </a:rPr>
                <a:t>results when </a:t>
              </a:r>
              <a:r>
                <a:rPr lang="en-US" sz="2400" dirty="0">
                  <a:latin typeface="Arial" panose="020B0604020202020204" pitchFamily="34" charset="0"/>
                  <a:cs typeface="Arial" panose="020B0604020202020204" pitchFamily="34" charset="0"/>
                </a:rPr>
                <a:t>GLP-1, GIP, Glucagon, Adenosine-2B, TGR5, and NPY2R receptors </a:t>
              </a:r>
              <a:r>
                <a:rPr lang="en-US" sz="2400" dirty="0" smtClean="0">
                  <a:latin typeface="Arial" panose="020B0604020202020204" pitchFamily="34" charset="0"/>
                  <a:cs typeface="Arial" panose="020B0604020202020204" pitchFamily="34" charset="0"/>
                </a:rPr>
                <a:t>are stimulated </a:t>
              </a:r>
              <a:r>
                <a:rPr lang="en-US" sz="2400" dirty="0">
                  <a:latin typeface="Arial" panose="020B0604020202020204" pitchFamily="34" charset="0"/>
                  <a:cs typeface="Arial" panose="020B0604020202020204" pitchFamily="34" charset="0"/>
                </a:rPr>
                <a:t>by their respective agonists. Accurate dose-response analysis </a:t>
              </a:r>
              <a:r>
                <a:rPr lang="en-US" sz="2400" dirty="0" smtClean="0">
                  <a:latin typeface="Arial" panose="020B0604020202020204" pitchFamily="34" charset="0"/>
                  <a:cs typeface="Arial" panose="020B0604020202020204" pitchFamily="34" charset="0"/>
                </a:rPr>
                <a:t>is made </a:t>
              </a:r>
              <a:r>
                <a:rPr lang="en-US" sz="2400" dirty="0">
                  <a:latin typeface="Arial" panose="020B0604020202020204" pitchFamily="34" charset="0"/>
                  <a:cs typeface="Arial" panose="020B0604020202020204" pitchFamily="34" charset="0"/>
                </a:rPr>
                <a:t>possible by the nearly 10-fold greater </a:t>
              </a:r>
              <a:r>
                <a:rPr lang="en-US" sz="2400" dirty="0">
                  <a:latin typeface="Symbol" charset="2"/>
                  <a:cs typeface="Symbol" charset="2"/>
                </a:rPr>
                <a:t>D</a:t>
              </a:r>
              <a:r>
                <a:rPr lang="en-US" sz="2400" dirty="0">
                  <a:latin typeface="Arial" panose="020B0604020202020204" pitchFamily="34" charset="0"/>
                  <a:cs typeface="Arial" panose="020B0604020202020204" pitchFamily="34" charset="0"/>
                </a:rPr>
                <a:t>FRET that H188 exhibits </a:t>
              </a:r>
              <a:r>
                <a:rPr lang="en-US" sz="2400" dirty="0" smtClean="0">
                  <a:latin typeface="Arial" panose="020B0604020202020204" pitchFamily="34" charset="0"/>
                  <a:cs typeface="Arial" panose="020B0604020202020204" pitchFamily="34" charset="0"/>
                </a:rPr>
                <a:t>when compared </a:t>
              </a:r>
              <a:r>
                <a:rPr lang="en-US" sz="2400" dirty="0">
                  <a:latin typeface="Arial" panose="020B0604020202020204" pitchFamily="34" charset="0"/>
                  <a:cs typeface="Arial" panose="020B0604020202020204" pitchFamily="34" charset="0"/>
                </a:rPr>
                <a:t>with the first generation biosensor Epac1-camps. By adapting </a:t>
              </a:r>
              <a:r>
                <a:rPr lang="en-US" sz="2400" dirty="0" smtClean="0">
                  <a:latin typeface="Arial" panose="020B0604020202020204" pitchFamily="34" charset="0"/>
                  <a:cs typeface="Arial" panose="020B0604020202020204" pitchFamily="34" charset="0"/>
                </a:rPr>
                <a:t>this assay </a:t>
              </a:r>
              <a:r>
                <a:rPr lang="en-US" sz="2400" dirty="0">
                  <a:latin typeface="Arial" panose="020B0604020202020204" pitchFamily="34" charset="0"/>
                  <a:cs typeface="Arial" panose="020B0604020202020204" pitchFamily="34" charset="0"/>
                </a:rPr>
                <a:t>to studies of cyclic nucleotide analog action in living cells, we </a:t>
              </a:r>
              <a:r>
                <a:rPr lang="en-US" sz="2400" dirty="0" smtClean="0">
                  <a:latin typeface="Arial" panose="020B0604020202020204" pitchFamily="34" charset="0"/>
                  <a:cs typeface="Arial" panose="020B0604020202020204" pitchFamily="34" charset="0"/>
                </a:rPr>
                <a:t>also define </a:t>
              </a:r>
              <a:r>
                <a:rPr lang="en-US" sz="2400" dirty="0">
                  <a:latin typeface="Arial" panose="020B0604020202020204" pitchFamily="34" charset="0"/>
                  <a:cs typeface="Arial" panose="020B0604020202020204" pitchFamily="34" charset="0"/>
                </a:rPr>
                <a:t>the properties of Epac1 activators and inhibitors with great </a:t>
              </a:r>
              <a:r>
                <a:rPr lang="en-US" sz="2400" dirty="0" smtClean="0">
                  <a:latin typeface="Arial" panose="020B0604020202020204" pitchFamily="34" charset="0"/>
                  <a:cs typeface="Arial" panose="020B0604020202020204" pitchFamily="34" charset="0"/>
                </a:rPr>
                <a:t>precision. Thus</a:t>
              </a:r>
              <a:r>
                <a:rPr lang="en-US" sz="2400" dirty="0">
                  <a:latin typeface="Arial" panose="020B0604020202020204" pitchFamily="34" charset="0"/>
                  <a:cs typeface="Arial" panose="020B0604020202020204" pitchFamily="34" charset="0"/>
                </a:rPr>
                <a:t>, this microplate reader FRET assay enables GPCR drug discovery, </a:t>
              </a:r>
              <a:r>
                <a:rPr lang="en-US" sz="2400" dirty="0" smtClean="0">
                  <a:latin typeface="Arial" panose="020B0604020202020204" pitchFamily="34" charset="0"/>
                  <a:cs typeface="Arial" panose="020B0604020202020204" pitchFamily="34" charset="0"/>
                </a:rPr>
                <a:t>while also providing </a:t>
              </a:r>
              <a:r>
                <a:rPr lang="en-US" sz="2400" dirty="0">
                  <a:latin typeface="Arial" panose="020B0604020202020204" pitchFamily="34" charset="0"/>
                  <a:cs typeface="Arial" panose="020B0604020202020204" pitchFamily="34" charset="0"/>
                </a:rPr>
                <a:t>a new platform with which to advance cyclic nucleotide research.</a:t>
              </a:r>
            </a:p>
          </p:txBody>
        </p:sp>
        <p:pic>
          <p:nvPicPr>
            <p:cNvPr id="22" name="Picture 21"/>
            <p:cNvPicPr>
              <a:picLocks noChangeAspect="1"/>
            </p:cNvPicPr>
            <p:nvPr/>
          </p:nvPicPr>
          <p:blipFill>
            <a:blip r:embed="rId3"/>
            <a:stretch>
              <a:fillRect/>
            </a:stretch>
          </p:blipFill>
          <p:spPr>
            <a:xfrm>
              <a:off x="14110898" y="6480279"/>
              <a:ext cx="8403751" cy="10653751"/>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8315" y="23336098"/>
              <a:ext cx="7875587" cy="801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70798" y="33647191"/>
              <a:ext cx="8150386" cy="4202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24899706" y="37642797"/>
              <a:ext cx="10972800" cy="6001642"/>
            </a:xfrm>
            <a:prstGeom prst="rect">
              <a:avLst/>
            </a:prstGeom>
            <a:noFill/>
            <a:ln>
              <a:solidFill>
                <a:schemeClr val="tx1"/>
              </a:solidFill>
            </a:ln>
          </p:spPr>
          <p:txBody>
            <a:bodyPr wrap="square" lIns="182880" tIns="91440" rIns="182880" bIns="0" rtlCol="0">
              <a:spAutoFit/>
            </a:bodyPr>
            <a:lstStyle/>
            <a:p>
              <a:pPr algn="just"/>
              <a:r>
                <a:rPr lang="en-US" sz="2400" b="1" dirty="0" smtClean="0">
                  <a:latin typeface="Arial" panose="020B0604020202020204" pitchFamily="34" charset="0"/>
                  <a:cs typeface="Arial" panose="020B0604020202020204" pitchFamily="34" charset="0"/>
                </a:rPr>
                <a:t>Summary:</a:t>
              </a:r>
            </a:p>
            <a:p>
              <a:pPr algn="just"/>
              <a:endParaRPr lang="en-US" sz="2400" b="1" dirty="0" smtClean="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We report that the </a:t>
              </a:r>
              <a:r>
                <a:rPr lang="en-US" sz="2400" dirty="0" smtClean="0">
                  <a:latin typeface="Arial" panose="020B0604020202020204" pitchFamily="34" charset="0"/>
                  <a:cs typeface="Arial" panose="020B0604020202020204" pitchFamily="34" charset="0"/>
                </a:rPr>
                <a:t>cAMP sensor H188 invented by Klarenbeek </a:t>
              </a:r>
              <a:r>
                <a:rPr lang="en-US" sz="2400" i="1" dirty="0" smtClean="0">
                  <a:latin typeface="Arial" panose="020B0604020202020204" pitchFamily="34" charset="0"/>
                  <a:cs typeface="Arial" panose="020B0604020202020204" pitchFamily="34" charset="0"/>
                </a:rPr>
                <a:t>et.al.</a:t>
              </a:r>
              <a:r>
                <a:rPr lang="en-US" sz="2400" dirty="0" smtClean="0">
                  <a:latin typeface="Arial" panose="020B0604020202020204" pitchFamily="34" charset="0"/>
                  <a:cs typeface="Arial" panose="020B0604020202020204" pitchFamily="34" charset="0"/>
                </a:rPr>
                <a:t> (2016) PLoS ONE,</a:t>
              </a:r>
              <a:r>
                <a:rPr lang="en-US" sz="2400" dirty="0">
                  <a:latin typeface="Arial" panose="020B0604020202020204" pitchFamily="34" charset="0"/>
                  <a:cs typeface="Arial" panose="020B0604020202020204" pitchFamily="34" charset="0"/>
                </a:rPr>
                <a:t> 10(4): </a:t>
              </a:r>
              <a:r>
                <a:rPr lang="en-US" sz="2400" dirty="0" smtClean="0">
                  <a:latin typeface="Arial" panose="020B0604020202020204" pitchFamily="34" charset="0"/>
                  <a:cs typeface="Arial" panose="020B0604020202020204" pitchFamily="34" charset="0"/>
                </a:rPr>
                <a:t>e0122513 can be readily exploited in a high-throughput plate-reader assay to identify compounds that influence intracellular [cAMP] signaling. We first confirmed the ability of H188 to respond to changes in [cAMP] in single cell assays using live-cell imaging and a new clone of HEK293-H188-C24 cells. In subsequent 96-well plate-reader assays, we demonstrated the ability of this cell line to detect and distinguish between agonists at G</a:t>
              </a:r>
              <a:r>
                <a:rPr lang="en-US" sz="2400" baseline="-25000" dirty="0" smtClean="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-coupled GPCRs. We also showed that activation of G</a:t>
              </a:r>
              <a:r>
                <a:rPr lang="en-US" sz="2400" baseline="-25000" dirty="0" smtClean="0">
                  <a:latin typeface="Arial" panose="020B0604020202020204" pitchFamily="34" charset="0"/>
                  <a:cs typeface="Arial" panose="020B0604020202020204" pitchFamily="34" charset="0"/>
                </a:rPr>
                <a:t>i/o </a:t>
              </a:r>
              <a:r>
                <a:rPr lang="en-US" sz="2400" dirty="0" smtClean="0">
                  <a:latin typeface="Arial" panose="020B0604020202020204" pitchFamily="34" charset="0"/>
                  <a:cs typeface="Arial" panose="020B0604020202020204" pitchFamily="34" charset="0"/>
                </a:rPr>
                <a:t>coupled receptors can be detected using these cells. Furthermore, the Epac1-based H188 reporter can also be used to identify cAMP agonists and antagonists of Epac1. These properties indicate that this FRET assay can be used for the discovery of novel drugs affecting the cAMP signaling pathways. Ongoing studies are investigating novel chimeric peptides that have the capacity to act as dual agonists so that they can simultaneously stimulate 2 different GPCRs.</a:t>
              </a:r>
              <a:endParaRPr lang="en-US" sz="2400" dirty="0">
                <a:latin typeface="Arial" panose="020B0604020202020204" pitchFamily="34" charset="0"/>
                <a:cs typeface="Arial" panose="020B0604020202020204" pitchFamily="34" charset="0"/>
              </a:endParaRPr>
            </a:p>
          </p:txBody>
        </p:sp>
        <p:sp>
          <p:nvSpPr>
            <p:cNvPr id="10" name="TextBox 9"/>
            <p:cNvSpPr txBox="1"/>
            <p:nvPr/>
          </p:nvSpPr>
          <p:spPr>
            <a:xfrm>
              <a:off x="6414926" y="3107425"/>
              <a:ext cx="23747050" cy="1938992"/>
            </a:xfrm>
            <a:prstGeom prst="rect">
              <a:avLst/>
            </a:prstGeom>
            <a:noFill/>
          </p:spPr>
          <p:txBody>
            <a:bodyPr wrap="square" rtlCol="0">
              <a:spAutoFit/>
            </a:bodyPr>
            <a:lstStyle/>
            <a:p>
              <a:pPr algn="ctr"/>
              <a:r>
                <a:rPr lang="en-US" sz="6000" dirty="0"/>
                <a:t>GEORGE G. HOLZ , COLIN A. LEECH, OLEG G. CHEPURNY</a:t>
              </a:r>
            </a:p>
            <a:p>
              <a:pPr algn="ctr"/>
              <a:r>
                <a:rPr lang="en-US" sz="6000" i="1" dirty="0"/>
                <a:t>State University of New York Upstate Medical University, </a:t>
              </a:r>
              <a:r>
                <a:rPr lang="en-US" sz="6000" dirty="0"/>
                <a:t>Syracuse, NY, USA</a:t>
              </a:r>
            </a:p>
          </p:txBody>
        </p:sp>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62574" y="6548705"/>
              <a:ext cx="8608593" cy="11554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3" name="Picture 12"/>
          <p:cNvPicPr>
            <a:picLocks noChangeAspect="1"/>
          </p:cNvPicPr>
          <p:nvPr/>
        </p:nvPicPr>
        <p:blipFill>
          <a:blip r:embed="rId7"/>
          <a:stretch>
            <a:fillRect/>
          </a:stretch>
        </p:blipFill>
        <p:spPr>
          <a:xfrm>
            <a:off x="13281749" y="21822248"/>
            <a:ext cx="10012501" cy="6840001"/>
          </a:xfrm>
          <a:prstGeom prst="rect">
            <a:avLst/>
          </a:prstGeom>
        </p:spPr>
      </p:pic>
      <p:pic>
        <p:nvPicPr>
          <p:cNvPr id="6" name="Picture 5"/>
          <p:cNvPicPr>
            <a:picLocks noChangeAspect="1"/>
          </p:cNvPicPr>
          <p:nvPr/>
        </p:nvPicPr>
        <p:blipFill>
          <a:blip r:embed="rId8"/>
          <a:stretch>
            <a:fillRect/>
          </a:stretch>
        </p:blipFill>
        <p:spPr>
          <a:xfrm>
            <a:off x="1560901" y="35645342"/>
            <a:ext cx="8673751" cy="3588750"/>
          </a:xfrm>
          <a:prstGeom prst="rect">
            <a:avLst/>
          </a:prstGeom>
        </p:spPr>
      </p:pic>
      <p:pic>
        <p:nvPicPr>
          <p:cNvPr id="17" name="Picture 16"/>
          <p:cNvPicPr>
            <a:picLocks noChangeAspect="1"/>
          </p:cNvPicPr>
          <p:nvPr/>
        </p:nvPicPr>
        <p:blipFill>
          <a:blip r:embed="rId9"/>
          <a:stretch>
            <a:fillRect/>
          </a:stretch>
        </p:blipFill>
        <p:spPr>
          <a:xfrm>
            <a:off x="1729650" y="15271148"/>
            <a:ext cx="8336251" cy="11238751"/>
          </a:xfrm>
          <a:prstGeom prst="rect">
            <a:avLst/>
          </a:prstGeom>
        </p:spPr>
      </p:pic>
    </p:spTree>
    <p:extLst>
      <p:ext uri="{BB962C8B-B14F-4D97-AF65-F5344CB8AC3E}">
        <p14:creationId xmlns:p14="http://schemas.microsoft.com/office/powerpoint/2010/main" val="2090838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1066</TotalTime>
  <Words>1510</Words>
  <Application>Microsoft Office PowerPoint</Application>
  <PresentationFormat>Custom</PresentationFormat>
  <Paragraphs>195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Symbol</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Upstate Medical University</cp:lastModifiedBy>
  <cp:revision>116</cp:revision>
  <cp:lastPrinted>2017-08-16T17:00:30Z</cp:lastPrinted>
  <dcterms:created xsi:type="dcterms:W3CDTF">2017-08-16T13:53:14Z</dcterms:created>
  <dcterms:modified xsi:type="dcterms:W3CDTF">2018-03-20T18:47:06Z</dcterms:modified>
</cp:coreProperties>
</file>